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71"/>
  </p:notesMasterIdLst>
  <p:sldIdLst>
    <p:sldId id="266" r:id="rId5"/>
    <p:sldId id="267" r:id="rId6"/>
    <p:sldId id="276" r:id="rId7"/>
    <p:sldId id="275" r:id="rId8"/>
    <p:sldId id="278" r:id="rId9"/>
    <p:sldId id="279" r:id="rId10"/>
    <p:sldId id="280" r:id="rId11"/>
    <p:sldId id="281" r:id="rId12"/>
    <p:sldId id="277" r:id="rId13"/>
    <p:sldId id="282" r:id="rId14"/>
    <p:sldId id="283" r:id="rId15"/>
    <p:sldId id="284" r:id="rId16"/>
    <p:sldId id="285" r:id="rId17"/>
    <p:sldId id="286" r:id="rId18"/>
    <p:sldId id="287" r:id="rId19"/>
    <p:sldId id="288" r:id="rId20"/>
    <p:sldId id="289" r:id="rId21"/>
    <p:sldId id="268" r:id="rId22"/>
    <p:sldId id="290" r:id="rId23"/>
    <p:sldId id="291" r:id="rId24"/>
    <p:sldId id="292" r:id="rId25"/>
    <p:sldId id="293" r:id="rId26"/>
    <p:sldId id="334" r:id="rId27"/>
    <p:sldId id="294" r:id="rId28"/>
    <p:sldId id="295" r:id="rId29"/>
    <p:sldId id="296" r:id="rId30"/>
    <p:sldId id="297" r:id="rId31"/>
    <p:sldId id="298" r:id="rId32"/>
    <p:sldId id="299" r:id="rId33"/>
    <p:sldId id="300" r:id="rId34"/>
    <p:sldId id="301" r:id="rId35"/>
    <p:sldId id="302" r:id="rId36"/>
    <p:sldId id="335" r:id="rId37"/>
    <p:sldId id="303" r:id="rId38"/>
    <p:sldId id="304" r:id="rId39"/>
    <p:sldId id="305" r:id="rId40"/>
    <p:sldId id="306" r:id="rId41"/>
    <p:sldId id="307" r:id="rId42"/>
    <p:sldId id="308" r:id="rId43"/>
    <p:sldId id="310" r:id="rId44"/>
    <p:sldId id="311" r:id="rId45"/>
    <p:sldId id="312" r:id="rId46"/>
    <p:sldId id="313" r:id="rId47"/>
    <p:sldId id="323" r:id="rId48"/>
    <p:sldId id="314" r:id="rId49"/>
    <p:sldId id="315" r:id="rId50"/>
    <p:sldId id="319" r:id="rId51"/>
    <p:sldId id="320" r:id="rId52"/>
    <p:sldId id="321" r:id="rId53"/>
    <p:sldId id="322" r:id="rId54"/>
    <p:sldId id="324" r:id="rId55"/>
    <p:sldId id="325" r:id="rId56"/>
    <p:sldId id="316" r:id="rId57"/>
    <p:sldId id="317" r:id="rId58"/>
    <p:sldId id="318" r:id="rId59"/>
    <p:sldId id="326" r:id="rId60"/>
    <p:sldId id="327" r:id="rId61"/>
    <p:sldId id="328" r:id="rId62"/>
    <p:sldId id="329" r:id="rId63"/>
    <p:sldId id="330" r:id="rId64"/>
    <p:sldId id="331" r:id="rId65"/>
    <p:sldId id="332" r:id="rId66"/>
    <p:sldId id="269" r:id="rId67"/>
    <p:sldId id="336" r:id="rId68"/>
    <p:sldId id="337" r:id="rId69"/>
    <p:sldId id="333" r:id="rId7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CC00"/>
    <a:srgbClr val="C8CED4"/>
    <a:srgbClr val="66CC00"/>
    <a:srgbClr val="0026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4" autoAdjust="0"/>
    <p:restoredTop sz="94250" autoAdjust="0"/>
  </p:normalViewPr>
  <p:slideViewPr>
    <p:cSldViewPr snapToGrid="0">
      <p:cViewPr varScale="1">
        <p:scale>
          <a:sx n="111" d="100"/>
          <a:sy n="111"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3C27CE7-1095-442F-B9E9-0C82BE9D1DB0}" type="datetimeFigureOut">
              <a:rPr lang="en-US" smtClean="0"/>
              <a:t>4/12/25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6057211-1017-4623-8913-9EA5214A9F6E}" type="slidenum">
              <a:rPr lang="en-US" smtClean="0"/>
              <a:t>‹#›</a:t>
            </a:fld>
            <a:endParaRPr lang="en-US"/>
          </a:p>
        </p:txBody>
      </p:sp>
    </p:spTree>
    <p:extLst>
      <p:ext uri="{BB962C8B-B14F-4D97-AF65-F5344CB8AC3E}">
        <p14:creationId xmlns:p14="http://schemas.microsoft.com/office/powerpoint/2010/main" val="410473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effectLst/>
              <a:latin typeface="-apple-system"/>
            </a:endParaRPr>
          </a:p>
        </p:txBody>
      </p:sp>
      <p:sp>
        <p:nvSpPr>
          <p:cNvPr id="4" name="Slide Number Placeholder 3"/>
          <p:cNvSpPr>
            <a:spLocks noGrp="1"/>
          </p:cNvSpPr>
          <p:nvPr>
            <p:ph type="sldNum" sz="quarter" idx="5"/>
          </p:nvPr>
        </p:nvSpPr>
        <p:spPr/>
        <p:txBody>
          <a:bodyPr/>
          <a:lstStyle/>
          <a:p>
            <a:fld id="{56057211-1017-4623-8913-9EA5214A9F6E}" type="slidenum">
              <a:rPr lang="en-US" smtClean="0"/>
              <a:t>1</a:t>
            </a:fld>
            <a:endParaRPr lang="en-US"/>
          </a:p>
        </p:txBody>
      </p:sp>
    </p:spTree>
    <p:extLst>
      <p:ext uri="{BB962C8B-B14F-4D97-AF65-F5344CB8AC3E}">
        <p14:creationId xmlns:p14="http://schemas.microsoft.com/office/powerpoint/2010/main" val="126578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26</a:t>
            </a:fld>
            <a:endParaRPr lang="en-US"/>
          </a:p>
        </p:txBody>
      </p:sp>
    </p:spTree>
    <p:extLst>
      <p:ext uri="{BB962C8B-B14F-4D97-AF65-F5344CB8AC3E}">
        <p14:creationId xmlns:p14="http://schemas.microsoft.com/office/powerpoint/2010/main" val="2861276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27</a:t>
            </a:fld>
            <a:endParaRPr lang="en-US"/>
          </a:p>
        </p:txBody>
      </p:sp>
    </p:spTree>
    <p:extLst>
      <p:ext uri="{BB962C8B-B14F-4D97-AF65-F5344CB8AC3E}">
        <p14:creationId xmlns:p14="http://schemas.microsoft.com/office/powerpoint/2010/main" val="3057805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28</a:t>
            </a:fld>
            <a:endParaRPr lang="en-US"/>
          </a:p>
        </p:txBody>
      </p:sp>
    </p:spTree>
    <p:extLst>
      <p:ext uri="{BB962C8B-B14F-4D97-AF65-F5344CB8AC3E}">
        <p14:creationId xmlns:p14="http://schemas.microsoft.com/office/powerpoint/2010/main" val="748405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29</a:t>
            </a:fld>
            <a:endParaRPr lang="en-US"/>
          </a:p>
        </p:txBody>
      </p:sp>
    </p:spTree>
    <p:extLst>
      <p:ext uri="{BB962C8B-B14F-4D97-AF65-F5344CB8AC3E}">
        <p14:creationId xmlns:p14="http://schemas.microsoft.com/office/powerpoint/2010/main" val="113677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30</a:t>
            </a:fld>
            <a:endParaRPr lang="en-US"/>
          </a:p>
        </p:txBody>
      </p:sp>
    </p:spTree>
    <p:extLst>
      <p:ext uri="{BB962C8B-B14F-4D97-AF65-F5344CB8AC3E}">
        <p14:creationId xmlns:p14="http://schemas.microsoft.com/office/powerpoint/2010/main" val="3955951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31</a:t>
            </a:fld>
            <a:endParaRPr lang="en-US"/>
          </a:p>
        </p:txBody>
      </p:sp>
    </p:spTree>
    <p:extLst>
      <p:ext uri="{BB962C8B-B14F-4D97-AF65-F5344CB8AC3E}">
        <p14:creationId xmlns:p14="http://schemas.microsoft.com/office/powerpoint/2010/main" val="4018702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32</a:t>
            </a:fld>
            <a:endParaRPr lang="en-US"/>
          </a:p>
        </p:txBody>
      </p:sp>
    </p:spTree>
    <p:extLst>
      <p:ext uri="{BB962C8B-B14F-4D97-AF65-F5344CB8AC3E}">
        <p14:creationId xmlns:p14="http://schemas.microsoft.com/office/powerpoint/2010/main" val="1730107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33</a:t>
            </a:fld>
            <a:endParaRPr lang="en-US"/>
          </a:p>
        </p:txBody>
      </p:sp>
    </p:spTree>
    <p:extLst>
      <p:ext uri="{BB962C8B-B14F-4D97-AF65-F5344CB8AC3E}">
        <p14:creationId xmlns:p14="http://schemas.microsoft.com/office/powerpoint/2010/main" val="3256954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34</a:t>
            </a:fld>
            <a:endParaRPr lang="en-US"/>
          </a:p>
        </p:txBody>
      </p:sp>
    </p:spTree>
    <p:extLst>
      <p:ext uri="{BB962C8B-B14F-4D97-AF65-F5344CB8AC3E}">
        <p14:creationId xmlns:p14="http://schemas.microsoft.com/office/powerpoint/2010/main" val="3541061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35</a:t>
            </a:fld>
            <a:endParaRPr lang="en-US"/>
          </a:p>
        </p:txBody>
      </p:sp>
    </p:spTree>
    <p:extLst>
      <p:ext uri="{BB962C8B-B14F-4D97-AF65-F5344CB8AC3E}">
        <p14:creationId xmlns:p14="http://schemas.microsoft.com/office/powerpoint/2010/main" val="2438929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18</a:t>
            </a:fld>
            <a:endParaRPr lang="en-US"/>
          </a:p>
        </p:txBody>
      </p:sp>
    </p:spTree>
    <p:extLst>
      <p:ext uri="{BB962C8B-B14F-4D97-AF65-F5344CB8AC3E}">
        <p14:creationId xmlns:p14="http://schemas.microsoft.com/office/powerpoint/2010/main" val="3654229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36</a:t>
            </a:fld>
            <a:endParaRPr lang="en-US"/>
          </a:p>
        </p:txBody>
      </p:sp>
    </p:spTree>
    <p:extLst>
      <p:ext uri="{BB962C8B-B14F-4D97-AF65-F5344CB8AC3E}">
        <p14:creationId xmlns:p14="http://schemas.microsoft.com/office/powerpoint/2010/main" val="241076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37</a:t>
            </a:fld>
            <a:endParaRPr lang="en-US"/>
          </a:p>
        </p:txBody>
      </p:sp>
    </p:spTree>
    <p:extLst>
      <p:ext uri="{BB962C8B-B14F-4D97-AF65-F5344CB8AC3E}">
        <p14:creationId xmlns:p14="http://schemas.microsoft.com/office/powerpoint/2010/main" val="1407340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38</a:t>
            </a:fld>
            <a:endParaRPr lang="en-US"/>
          </a:p>
        </p:txBody>
      </p:sp>
    </p:spTree>
    <p:extLst>
      <p:ext uri="{BB962C8B-B14F-4D97-AF65-F5344CB8AC3E}">
        <p14:creationId xmlns:p14="http://schemas.microsoft.com/office/powerpoint/2010/main" val="3614580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39</a:t>
            </a:fld>
            <a:endParaRPr lang="en-US"/>
          </a:p>
        </p:txBody>
      </p:sp>
    </p:spTree>
    <p:extLst>
      <p:ext uri="{BB962C8B-B14F-4D97-AF65-F5344CB8AC3E}">
        <p14:creationId xmlns:p14="http://schemas.microsoft.com/office/powerpoint/2010/main" val="3605207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40</a:t>
            </a:fld>
            <a:endParaRPr lang="en-US"/>
          </a:p>
        </p:txBody>
      </p:sp>
    </p:spTree>
    <p:extLst>
      <p:ext uri="{BB962C8B-B14F-4D97-AF65-F5344CB8AC3E}">
        <p14:creationId xmlns:p14="http://schemas.microsoft.com/office/powerpoint/2010/main" val="2375771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41</a:t>
            </a:fld>
            <a:endParaRPr lang="en-US"/>
          </a:p>
        </p:txBody>
      </p:sp>
    </p:spTree>
    <p:extLst>
      <p:ext uri="{BB962C8B-B14F-4D97-AF65-F5344CB8AC3E}">
        <p14:creationId xmlns:p14="http://schemas.microsoft.com/office/powerpoint/2010/main" val="3788898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42</a:t>
            </a:fld>
            <a:endParaRPr lang="en-US"/>
          </a:p>
        </p:txBody>
      </p:sp>
    </p:spTree>
    <p:extLst>
      <p:ext uri="{BB962C8B-B14F-4D97-AF65-F5344CB8AC3E}">
        <p14:creationId xmlns:p14="http://schemas.microsoft.com/office/powerpoint/2010/main" val="3324824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43</a:t>
            </a:fld>
            <a:endParaRPr lang="en-US"/>
          </a:p>
        </p:txBody>
      </p:sp>
    </p:spTree>
    <p:extLst>
      <p:ext uri="{BB962C8B-B14F-4D97-AF65-F5344CB8AC3E}">
        <p14:creationId xmlns:p14="http://schemas.microsoft.com/office/powerpoint/2010/main" val="1595891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44</a:t>
            </a:fld>
            <a:endParaRPr lang="en-US"/>
          </a:p>
        </p:txBody>
      </p:sp>
    </p:spTree>
    <p:extLst>
      <p:ext uri="{BB962C8B-B14F-4D97-AF65-F5344CB8AC3E}">
        <p14:creationId xmlns:p14="http://schemas.microsoft.com/office/powerpoint/2010/main" val="2564798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45</a:t>
            </a:fld>
            <a:endParaRPr lang="en-US"/>
          </a:p>
        </p:txBody>
      </p:sp>
    </p:spTree>
    <p:extLst>
      <p:ext uri="{BB962C8B-B14F-4D97-AF65-F5344CB8AC3E}">
        <p14:creationId xmlns:p14="http://schemas.microsoft.com/office/powerpoint/2010/main" val="302823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19</a:t>
            </a:fld>
            <a:endParaRPr lang="en-US"/>
          </a:p>
        </p:txBody>
      </p:sp>
    </p:spTree>
    <p:extLst>
      <p:ext uri="{BB962C8B-B14F-4D97-AF65-F5344CB8AC3E}">
        <p14:creationId xmlns:p14="http://schemas.microsoft.com/office/powerpoint/2010/main" val="3430429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46</a:t>
            </a:fld>
            <a:endParaRPr lang="en-US"/>
          </a:p>
        </p:txBody>
      </p:sp>
    </p:spTree>
    <p:extLst>
      <p:ext uri="{BB962C8B-B14F-4D97-AF65-F5344CB8AC3E}">
        <p14:creationId xmlns:p14="http://schemas.microsoft.com/office/powerpoint/2010/main" val="1039804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47</a:t>
            </a:fld>
            <a:endParaRPr lang="en-US"/>
          </a:p>
        </p:txBody>
      </p:sp>
    </p:spTree>
    <p:extLst>
      <p:ext uri="{BB962C8B-B14F-4D97-AF65-F5344CB8AC3E}">
        <p14:creationId xmlns:p14="http://schemas.microsoft.com/office/powerpoint/2010/main" val="3523748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48</a:t>
            </a:fld>
            <a:endParaRPr lang="en-US"/>
          </a:p>
        </p:txBody>
      </p:sp>
    </p:spTree>
    <p:extLst>
      <p:ext uri="{BB962C8B-B14F-4D97-AF65-F5344CB8AC3E}">
        <p14:creationId xmlns:p14="http://schemas.microsoft.com/office/powerpoint/2010/main" val="2128648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49</a:t>
            </a:fld>
            <a:endParaRPr lang="en-US"/>
          </a:p>
        </p:txBody>
      </p:sp>
    </p:spTree>
    <p:extLst>
      <p:ext uri="{BB962C8B-B14F-4D97-AF65-F5344CB8AC3E}">
        <p14:creationId xmlns:p14="http://schemas.microsoft.com/office/powerpoint/2010/main" val="3957422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50</a:t>
            </a:fld>
            <a:endParaRPr lang="en-US"/>
          </a:p>
        </p:txBody>
      </p:sp>
    </p:spTree>
    <p:extLst>
      <p:ext uri="{BB962C8B-B14F-4D97-AF65-F5344CB8AC3E}">
        <p14:creationId xmlns:p14="http://schemas.microsoft.com/office/powerpoint/2010/main" val="4215614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51</a:t>
            </a:fld>
            <a:endParaRPr lang="en-US"/>
          </a:p>
        </p:txBody>
      </p:sp>
    </p:spTree>
    <p:extLst>
      <p:ext uri="{BB962C8B-B14F-4D97-AF65-F5344CB8AC3E}">
        <p14:creationId xmlns:p14="http://schemas.microsoft.com/office/powerpoint/2010/main" val="1223910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52</a:t>
            </a:fld>
            <a:endParaRPr lang="en-US"/>
          </a:p>
        </p:txBody>
      </p:sp>
    </p:spTree>
    <p:extLst>
      <p:ext uri="{BB962C8B-B14F-4D97-AF65-F5344CB8AC3E}">
        <p14:creationId xmlns:p14="http://schemas.microsoft.com/office/powerpoint/2010/main" val="2489304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53</a:t>
            </a:fld>
            <a:endParaRPr lang="en-US"/>
          </a:p>
        </p:txBody>
      </p:sp>
    </p:spTree>
    <p:extLst>
      <p:ext uri="{BB962C8B-B14F-4D97-AF65-F5344CB8AC3E}">
        <p14:creationId xmlns:p14="http://schemas.microsoft.com/office/powerpoint/2010/main" val="2697430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54</a:t>
            </a:fld>
            <a:endParaRPr lang="en-US"/>
          </a:p>
        </p:txBody>
      </p:sp>
    </p:spTree>
    <p:extLst>
      <p:ext uri="{BB962C8B-B14F-4D97-AF65-F5344CB8AC3E}">
        <p14:creationId xmlns:p14="http://schemas.microsoft.com/office/powerpoint/2010/main" val="3290398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55</a:t>
            </a:fld>
            <a:endParaRPr lang="en-US"/>
          </a:p>
        </p:txBody>
      </p:sp>
    </p:spTree>
    <p:extLst>
      <p:ext uri="{BB962C8B-B14F-4D97-AF65-F5344CB8AC3E}">
        <p14:creationId xmlns:p14="http://schemas.microsoft.com/office/powerpoint/2010/main" val="3160170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20</a:t>
            </a:fld>
            <a:endParaRPr lang="en-US"/>
          </a:p>
        </p:txBody>
      </p:sp>
    </p:spTree>
    <p:extLst>
      <p:ext uri="{BB962C8B-B14F-4D97-AF65-F5344CB8AC3E}">
        <p14:creationId xmlns:p14="http://schemas.microsoft.com/office/powerpoint/2010/main" val="80038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56</a:t>
            </a:fld>
            <a:endParaRPr lang="en-US"/>
          </a:p>
        </p:txBody>
      </p:sp>
    </p:spTree>
    <p:extLst>
      <p:ext uri="{BB962C8B-B14F-4D97-AF65-F5344CB8AC3E}">
        <p14:creationId xmlns:p14="http://schemas.microsoft.com/office/powerpoint/2010/main" val="3128125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57</a:t>
            </a:fld>
            <a:endParaRPr lang="en-US"/>
          </a:p>
        </p:txBody>
      </p:sp>
    </p:spTree>
    <p:extLst>
      <p:ext uri="{BB962C8B-B14F-4D97-AF65-F5344CB8AC3E}">
        <p14:creationId xmlns:p14="http://schemas.microsoft.com/office/powerpoint/2010/main" val="312554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58</a:t>
            </a:fld>
            <a:endParaRPr lang="en-US"/>
          </a:p>
        </p:txBody>
      </p:sp>
    </p:spTree>
    <p:extLst>
      <p:ext uri="{BB962C8B-B14F-4D97-AF65-F5344CB8AC3E}">
        <p14:creationId xmlns:p14="http://schemas.microsoft.com/office/powerpoint/2010/main" val="3497168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59</a:t>
            </a:fld>
            <a:endParaRPr lang="en-US"/>
          </a:p>
        </p:txBody>
      </p:sp>
    </p:spTree>
    <p:extLst>
      <p:ext uri="{BB962C8B-B14F-4D97-AF65-F5344CB8AC3E}">
        <p14:creationId xmlns:p14="http://schemas.microsoft.com/office/powerpoint/2010/main" val="36725495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60</a:t>
            </a:fld>
            <a:endParaRPr lang="en-US"/>
          </a:p>
        </p:txBody>
      </p:sp>
    </p:spTree>
    <p:extLst>
      <p:ext uri="{BB962C8B-B14F-4D97-AF65-F5344CB8AC3E}">
        <p14:creationId xmlns:p14="http://schemas.microsoft.com/office/powerpoint/2010/main" val="13939363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61</a:t>
            </a:fld>
            <a:endParaRPr lang="en-US"/>
          </a:p>
        </p:txBody>
      </p:sp>
    </p:spTree>
    <p:extLst>
      <p:ext uri="{BB962C8B-B14F-4D97-AF65-F5344CB8AC3E}">
        <p14:creationId xmlns:p14="http://schemas.microsoft.com/office/powerpoint/2010/main" val="152915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62</a:t>
            </a:fld>
            <a:endParaRPr lang="en-US"/>
          </a:p>
        </p:txBody>
      </p:sp>
    </p:spTree>
    <p:extLst>
      <p:ext uri="{BB962C8B-B14F-4D97-AF65-F5344CB8AC3E}">
        <p14:creationId xmlns:p14="http://schemas.microsoft.com/office/powerpoint/2010/main" val="4126779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21</a:t>
            </a:fld>
            <a:endParaRPr lang="en-US"/>
          </a:p>
        </p:txBody>
      </p:sp>
    </p:spTree>
    <p:extLst>
      <p:ext uri="{BB962C8B-B14F-4D97-AF65-F5344CB8AC3E}">
        <p14:creationId xmlns:p14="http://schemas.microsoft.com/office/powerpoint/2010/main" val="397176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22</a:t>
            </a:fld>
            <a:endParaRPr lang="en-US"/>
          </a:p>
        </p:txBody>
      </p:sp>
    </p:spTree>
    <p:extLst>
      <p:ext uri="{BB962C8B-B14F-4D97-AF65-F5344CB8AC3E}">
        <p14:creationId xmlns:p14="http://schemas.microsoft.com/office/powerpoint/2010/main" val="4265285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23</a:t>
            </a:fld>
            <a:endParaRPr lang="en-US"/>
          </a:p>
        </p:txBody>
      </p:sp>
    </p:spTree>
    <p:extLst>
      <p:ext uri="{BB962C8B-B14F-4D97-AF65-F5344CB8AC3E}">
        <p14:creationId xmlns:p14="http://schemas.microsoft.com/office/powerpoint/2010/main" val="425317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24</a:t>
            </a:fld>
            <a:endParaRPr lang="en-US"/>
          </a:p>
        </p:txBody>
      </p:sp>
    </p:spTree>
    <p:extLst>
      <p:ext uri="{BB962C8B-B14F-4D97-AF65-F5344CB8AC3E}">
        <p14:creationId xmlns:p14="http://schemas.microsoft.com/office/powerpoint/2010/main" val="2963591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assessment should include assessment as to the validity of the model and if it is overfitting or underfitting the data</a:t>
            </a:r>
          </a:p>
        </p:txBody>
      </p:sp>
      <p:sp>
        <p:nvSpPr>
          <p:cNvPr id="4" name="Slide Number Placeholder 3"/>
          <p:cNvSpPr>
            <a:spLocks noGrp="1"/>
          </p:cNvSpPr>
          <p:nvPr>
            <p:ph type="sldNum" sz="quarter" idx="5"/>
          </p:nvPr>
        </p:nvSpPr>
        <p:spPr/>
        <p:txBody>
          <a:bodyPr/>
          <a:lstStyle/>
          <a:p>
            <a:fld id="{56057211-1017-4623-8913-9EA5214A9F6E}" type="slidenum">
              <a:rPr lang="en-US" smtClean="0"/>
              <a:t>25</a:t>
            </a:fld>
            <a:endParaRPr lang="en-US"/>
          </a:p>
        </p:txBody>
      </p:sp>
    </p:spTree>
    <p:extLst>
      <p:ext uri="{BB962C8B-B14F-4D97-AF65-F5344CB8AC3E}">
        <p14:creationId xmlns:p14="http://schemas.microsoft.com/office/powerpoint/2010/main" val="4166792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userDrawn="1"/>
        </p:nvSpPr>
        <p:spPr>
          <a:xfrm>
            <a:off x="3175" y="6400800"/>
            <a:ext cx="12188825" cy="4572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CBE9D50-8354-4F04-B830-778D3CED5054}"/>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1667520-CED1-4F4D-BE3D-4DF2F5393BED}"/>
              </a:ext>
            </a:extLst>
          </p:cNvPr>
          <p:cNvSpPr>
            <a:spLocks noGrp="1"/>
          </p:cNvSpPr>
          <p:nvPr>
            <p:ph type="sldNum" sz="quarter" idx="11"/>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9A949FAD-BC14-44BD-91DB-CBB256F26799}"/>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19A290B-98F5-43EA-A60E-EEF50273C9A8}"/>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7932F13-7F7E-4D3E-AE4A-F56726505130}"/>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F37CB870-44BE-4708-A84B-912BA53537B2}"/>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3EB7700A-2364-4918-8D61-934B73778E91}"/>
              </a:ext>
            </a:extLst>
          </p:cNvPr>
          <p:cNvSpPr>
            <a:spLocks noGrp="1"/>
          </p:cNvSpPr>
          <p:nvPr>
            <p:ph type="sldNum" sz="quarter" idx="11"/>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4D64037C-D2BC-4953-BDA2-9CB3774D2C43}"/>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BDD34B85-CB25-473F-B66A-BAEE10A80D5B}"/>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
        <p:nvSpPr>
          <p:cNvPr id="5" name="Title 4">
            <a:extLst>
              <a:ext uri="{FF2B5EF4-FFF2-40B4-BE49-F238E27FC236}">
                <a16:creationId xmlns:a16="http://schemas.microsoft.com/office/drawing/2014/main" id="{9ACC2824-83BE-464C-B9B2-600012B0E2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a:extLst>
              <a:ext uri="{FF2B5EF4-FFF2-40B4-BE49-F238E27FC236}">
                <a16:creationId xmlns:a16="http://schemas.microsoft.com/office/drawing/2014/main" id="{6F3906EA-4AAA-40D3-A1BD-211A30E9B020}"/>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Picture Placeholder 2"/>
          <p:cNvSpPr>
            <a:spLocks noGrp="1" noChangeAspect="1"/>
          </p:cNvSpPr>
          <p:nvPr>
            <p:ph type="pic" idx="1"/>
          </p:nvPr>
        </p:nvSpPr>
        <p:spPr>
          <a:xfrm>
            <a:off x="15" y="0"/>
            <a:ext cx="12191985" cy="4578350"/>
          </a:xfrm>
          <a:solidFill>
            <a:srgbClr val="002664">
              <a:alpha val="21000"/>
            </a:srgb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dirty="0"/>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a:extLst>
              <a:ext uri="{FF2B5EF4-FFF2-40B4-BE49-F238E27FC236}">
                <a16:creationId xmlns:a16="http://schemas.microsoft.com/office/drawing/2014/main" id="{ADFE37E0-18B9-4513-BDD0-1B81CAB00F1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173" t="43056" r="25376" b="43749"/>
          <a:stretch/>
        </p:blipFill>
        <p:spPr>
          <a:xfrm>
            <a:off x="10349268" y="6275790"/>
            <a:ext cx="1761565" cy="633896"/>
          </a:xfrm>
          <a:prstGeom prst="rect">
            <a:avLst/>
          </a:prstGeom>
        </p:spPr>
      </p:pic>
      <p:sp>
        <p:nvSpPr>
          <p:cNvPr id="6" name="Slide Number Placeholder 5">
            <a:extLst>
              <a:ext uri="{FF2B5EF4-FFF2-40B4-BE49-F238E27FC236}">
                <a16:creationId xmlns:a16="http://schemas.microsoft.com/office/drawing/2014/main" id="{367191F9-DF64-4B2F-B601-C8C13FE61D49}"/>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userDrawn="1"/>
        </p:nvSpPr>
        <p:spPr>
          <a:xfrm>
            <a:off x="3175" y="6400800"/>
            <a:ext cx="12188825" cy="4572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67431" y="6446837"/>
            <a:ext cx="780010" cy="365125"/>
          </a:xfrm>
          <a:prstGeom prst="rect">
            <a:avLst/>
          </a:prstGeom>
        </p:spPr>
        <p:txBody>
          <a:bodyPr vert="horz" lIns="91440" tIns="45720" rIns="91440" bIns="45720" rtlCol="0" anchor="ctr"/>
          <a:lstStyle>
            <a:lvl1pPr algn="l">
              <a:defRPr sz="1200" b="1">
                <a:solidFill>
                  <a:srgbClr val="FFFFFF"/>
                </a:solidFill>
              </a:defRPr>
            </a:lvl1pPr>
          </a:lstStyle>
          <a:p>
            <a:fld id="{3A98EE3D-8CD1-4C3F-BD1C-C98C9596463C}" type="slidenum">
              <a:rPr lang="en-US" smtClean="0"/>
              <a:pPr/>
              <a:t>‹#›</a:t>
            </a:fld>
            <a:endParaRPr lang="en-US" b="1"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D4D17EA-FC93-4D0C-8128-EF4636644570}"/>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l="27173" t="43056" r="25376" b="43749"/>
          <a:stretch/>
        </p:blipFill>
        <p:spPr>
          <a:xfrm>
            <a:off x="10263004" y="6312451"/>
            <a:ext cx="1761565" cy="633896"/>
          </a:xfrm>
          <a:prstGeom prst="rect">
            <a:avLst/>
          </a:prstGeom>
        </p:spPr>
      </p:pic>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Goudy Old Style" panose="02020502050305020303" pitchFamily="18" charset="0"/>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5043592" cy="3494791"/>
          </a:xfrm>
        </p:spPr>
        <p:txBody>
          <a:bodyPr>
            <a:normAutofit/>
          </a:bodyPr>
          <a:lstStyle/>
          <a:p>
            <a:r>
              <a:rPr lang="en-US" sz="6000" dirty="0"/>
              <a:t>Neural Networks Assignment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Shawn </a:t>
            </a:r>
            <a:r>
              <a:rPr lang="en-US" dirty="0" err="1"/>
              <a:t>Shakiba</a:t>
            </a:r>
            <a:endParaRPr lang="en-US"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alphaModFix amt="56000"/>
            <a:extLst>
              <a:ext uri="{28A0092B-C50C-407E-A947-70E740481C1C}">
                <a14:useLocalDpi xmlns:a14="http://schemas.microsoft.com/office/drawing/2010/main" val="0"/>
              </a:ext>
            </a:extLst>
          </a:blip>
          <a:srcRect/>
          <a:stretch/>
        </p:blipFill>
        <p:spPr>
          <a:xfrm>
            <a:off x="1" y="10"/>
            <a:ext cx="6095996" cy="6400789"/>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85AC30E-C3FC-4C01-B9EE-90228F538461}"/>
              </a:ext>
            </a:extLst>
          </p:cNvPr>
          <p:cNvSpPr>
            <a:spLocks noGrp="1"/>
          </p:cNvSpPr>
          <p:nvPr>
            <p:ph type="sldNum" sz="quarter" idx="11"/>
          </p:nvPr>
        </p:nvSpPr>
        <p:spPr>
          <a:xfrm>
            <a:off x="107046" y="6446836"/>
            <a:ext cx="780010" cy="365125"/>
          </a:xfrm>
        </p:spPr>
        <p:txBody>
          <a:bodyPr/>
          <a:lstStyle/>
          <a:p>
            <a:fld id="{3A98EE3D-8CD1-4C3F-BD1C-C98C9596463C}" type="slidenum">
              <a:rPr lang="en-US" smtClean="0"/>
              <a:t>1</a:t>
            </a:fld>
            <a:endParaRPr lang="en-US" dirty="0"/>
          </a:p>
        </p:txBody>
      </p:sp>
      <p:sp>
        <p:nvSpPr>
          <p:cNvPr id="12" name="Rectangle 11">
            <a:extLst>
              <a:ext uri="{FF2B5EF4-FFF2-40B4-BE49-F238E27FC236}">
                <a16:creationId xmlns:a16="http://schemas.microsoft.com/office/drawing/2014/main" id="{B84FF186-4BE6-4A3C-915B-CEFD4F25D246}"/>
              </a:ext>
            </a:extLst>
          </p:cNvPr>
          <p:cNvSpPr/>
          <p:nvPr/>
        </p:nvSpPr>
        <p:spPr>
          <a:xfrm>
            <a:off x="3175" y="6400800"/>
            <a:ext cx="12188825" cy="4572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Slide Number Placeholder 5">
            <a:extLst>
              <a:ext uri="{FF2B5EF4-FFF2-40B4-BE49-F238E27FC236}">
                <a16:creationId xmlns:a16="http://schemas.microsoft.com/office/drawing/2014/main" id="{2CE0390B-74B0-4C09-8876-EEBE07711C8D}"/>
              </a:ext>
            </a:extLst>
          </p:cNvPr>
          <p:cNvSpPr txBox="1">
            <a:spLocks/>
          </p:cNvSpPr>
          <p:nvPr/>
        </p:nvSpPr>
        <p:spPr>
          <a:xfrm>
            <a:off x="10993582" y="6446838"/>
            <a:ext cx="78001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mtClean="0"/>
              <a:pPr/>
              <a:t>1</a:t>
            </a:fld>
            <a:endParaRPr lang="en-US" dirty="0"/>
          </a:p>
        </p:txBody>
      </p:sp>
      <p:pic>
        <p:nvPicPr>
          <p:cNvPr id="14" name="Picture 13">
            <a:extLst>
              <a:ext uri="{FF2B5EF4-FFF2-40B4-BE49-F238E27FC236}">
                <a16:creationId xmlns:a16="http://schemas.microsoft.com/office/drawing/2014/main" id="{6F81B8E2-F021-4EDC-9E70-52084E22D32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173" t="43056" r="25376" b="43749"/>
          <a:stretch/>
        </p:blipFill>
        <p:spPr>
          <a:xfrm>
            <a:off x="216497" y="6312452"/>
            <a:ext cx="1761565" cy="633896"/>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p:txBody>
          <a:bodyPr/>
          <a:lstStyle/>
          <a:p>
            <a:r>
              <a:rPr lang="en-US" dirty="0"/>
              <a:t>Then, the model was compiled with mean squared error as the loss function, </a:t>
            </a:r>
            <a:r>
              <a:rPr lang="en-US" dirty="0" err="1"/>
              <a:t>adam</a:t>
            </a:r>
            <a:r>
              <a:rPr lang="en-US" dirty="0"/>
              <a:t> as the optimizer and root mean square error as the gauge for model performance. </a:t>
            </a:r>
          </a:p>
          <a:p>
            <a:r>
              <a:rPr lang="en-US" dirty="0"/>
              <a:t>After a few tries with different learning rates, it was decided to run the initial model with a learning rate of 0.00001.</a:t>
            </a:r>
          </a:p>
          <a:p>
            <a:r>
              <a:rPr lang="en-US" dirty="0"/>
              <a:t>Early stopping was initialized, and the patience was set to 10 to better understand model behavior. </a:t>
            </a:r>
          </a:p>
          <a:p>
            <a:r>
              <a:rPr lang="en-US" dirty="0"/>
              <a:t>Lastly, the model was fitted on </a:t>
            </a:r>
            <a:r>
              <a:rPr lang="en-US" dirty="0" err="1"/>
              <a:t>X_train</a:t>
            </a:r>
            <a:r>
              <a:rPr lang="en-US" dirty="0"/>
              <a:t> and </a:t>
            </a:r>
            <a:r>
              <a:rPr lang="en-US" dirty="0" err="1"/>
              <a:t>y_train</a:t>
            </a:r>
            <a:r>
              <a:rPr lang="en-US" dirty="0"/>
              <a:t>, with a batch size of 32, 500 epochs, taking advantage of the shuffle function and early stopping. </a:t>
            </a:r>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10</a:t>
            </a:fld>
            <a:endParaRPr lang="en-US" b="1" dirty="0"/>
          </a:p>
        </p:txBody>
      </p:sp>
    </p:spTree>
    <p:extLst>
      <p:ext uri="{BB962C8B-B14F-4D97-AF65-F5344CB8AC3E}">
        <p14:creationId xmlns:p14="http://schemas.microsoft.com/office/powerpoint/2010/main" val="1205020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p:txBody>
          <a:bodyPr/>
          <a:lstStyle/>
          <a:p>
            <a:r>
              <a:rPr lang="en-US" dirty="0"/>
              <a:t>The following code snippets depict the initial model before tuning. </a:t>
            </a:r>
          </a:p>
          <a:p>
            <a:endParaRPr lang="en-US" dirty="0"/>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11</a:t>
            </a:fld>
            <a:endParaRPr lang="en-US" b="1" dirty="0"/>
          </a:p>
        </p:txBody>
      </p:sp>
      <p:pic>
        <p:nvPicPr>
          <p:cNvPr id="6" name="Picture 5" descr="A screenshot of a computer program&#10;&#10;Description automatically generated">
            <a:extLst>
              <a:ext uri="{FF2B5EF4-FFF2-40B4-BE49-F238E27FC236}">
                <a16:creationId xmlns:a16="http://schemas.microsoft.com/office/drawing/2014/main" id="{E0FADD68-E27F-0B8E-7303-BD6CE7E3A9CE}"/>
              </a:ext>
            </a:extLst>
          </p:cNvPr>
          <p:cNvPicPr>
            <a:picLocks noChangeAspect="1"/>
          </p:cNvPicPr>
          <p:nvPr/>
        </p:nvPicPr>
        <p:blipFill rotWithShape="1">
          <a:blip r:embed="rId2"/>
          <a:srcRect t="4675"/>
          <a:stretch/>
        </p:blipFill>
        <p:spPr>
          <a:xfrm>
            <a:off x="1097280" y="2479042"/>
            <a:ext cx="7772400" cy="3760891"/>
          </a:xfrm>
          <a:prstGeom prst="rect">
            <a:avLst/>
          </a:prstGeom>
        </p:spPr>
      </p:pic>
    </p:spTree>
    <p:extLst>
      <p:ext uri="{BB962C8B-B14F-4D97-AF65-F5344CB8AC3E}">
        <p14:creationId xmlns:p14="http://schemas.microsoft.com/office/powerpoint/2010/main" val="3975985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p:txBody>
          <a:bodyPr/>
          <a:lstStyle/>
          <a:p>
            <a:r>
              <a:rPr lang="en-US" dirty="0"/>
              <a:t>To further understand the initial model, the learning curve was plotted. </a:t>
            </a:r>
          </a:p>
          <a:p>
            <a:r>
              <a:rPr lang="en-US" dirty="0"/>
              <a:t> </a:t>
            </a:r>
          </a:p>
          <a:p>
            <a:r>
              <a:rPr lang="en-US" dirty="0"/>
              <a:t> </a:t>
            </a:r>
          </a:p>
          <a:p>
            <a:endParaRPr lang="en-US" dirty="0"/>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Neural Network – Evaluating Initial Performance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12</a:t>
            </a:fld>
            <a:endParaRPr lang="en-US" b="1" dirty="0"/>
          </a:p>
        </p:txBody>
      </p:sp>
      <p:pic>
        <p:nvPicPr>
          <p:cNvPr id="7" name="Picture 6" descr="A graph with numbers and text&#10;&#10;Description automatically generated">
            <a:extLst>
              <a:ext uri="{FF2B5EF4-FFF2-40B4-BE49-F238E27FC236}">
                <a16:creationId xmlns:a16="http://schemas.microsoft.com/office/drawing/2014/main" id="{62FB7ECA-C14A-52ED-E9E5-5970E9421A88}"/>
              </a:ext>
            </a:extLst>
          </p:cNvPr>
          <p:cNvPicPr>
            <a:picLocks noChangeAspect="1"/>
          </p:cNvPicPr>
          <p:nvPr/>
        </p:nvPicPr>
        <p:blipFill>
          <a:blip r:embed="rId2"/>
          <a:stretch>
            <a:fillRect/>
          </a:stretch>
        </p:blipFill>
        <p:spPr>
          <a:xfrm>
            <a:off x="1097280" y="2485570"/>
            <a:ext cx="5806437" cy="3754363"/>
          </a:xfrm>
          <a:prstGeom prst="rect">
            <a:avLst/>
          </a:prstGeom>
        </p:spPr>
      </p:pic>
    </p:spTree>
    <p:extLst>
      <p:ext uri="{BB962C8B-B14F-4D97-AF65-F5344CB8AC3E}">
        <p14:creationId xmlns:p14="http://schemas.microsoft.com/office/powerpoint/2010/main" val="1605541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with different colored lines&#10;&#10;Description automatically generated">
            <a:extLst>
              <a:ext uri="{FF2B5EF4-FFF2-40B4-BE49-F238E27FC236}">
                <a16:creationId xmlns:a16="http://schemas.microsoft.com/office/drawing/2014/main" id="{FAD6E205-E9DA-9781-5E1D-517522D08075}"/>
              </a:ext>
            </a:extLst>
          </p:cNvPr>
          <p:cNvPicPr>
            <a:picLocks noGrp="1" noChangeAspect="1"/>
          </p:cNvPicPr>
          <p:nvPr>
            <p:ph idx="1"/>
          </p:nvPr>
        </p:nvPicPr>
        <p:blipFill rotWithShape="1">
          <a:blip r:embed="rId2"/>
          <a:srcRect t="2045"/>
          <a:stretch/>
        </p:blipFill>
        <p:spPr>
          <a:xfrm>
            <a:off x="1097280" y="3351350"/>
            <a:ext cx="4606834" cy="3008400"/>
          </a:xfrm>
        </p:spPr>
      </p:pic>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Neural Network – Evaluating Initial Performance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13</a:t>
            </a:fld>
            <a:endParaRPr lang="en-US" b="1" dirty="0"/>
          </a:p>
        </p:txBody>
      </p:sp>
      <p:sp>
        <p:nvSpPr>
          <p:cNvPr id="10" name="TextBox 9">
            <a:extLst>
              <a:ext uri="{FF2B5EF4-FFF2-40B4-BE49-F238E27FC236}">
                <a16:creationId xmlns:a16="http://schemas.microsoft.com/office/drawing/2014/main" id="{0C2271AE-65C8-C179-8713-F38AF70DA992}"/>
              </a:ext>
            </a:extLst>
          </p:cNvPr>
          <p:cNvSpPr txBox="1"/>
          <p:nvPr/>
        </p:nvSpPr>
        <p:spPr>
          <a:xfrm>
            <a:off x="1097280" y="2008368"/>
            <a:ext cx="10058400" cy="1200329"/>
          </a:xfrm>
          <a:prstGeom prst="rect">
            <a:avLst/>
          </a:prstGeom>
          <a:noFill/>
        </p:spPr>
        <p:txBody>
          <a:bodyPr wrap="square">
            <a:spAutoFit/>
          </a:bodyPr>
          <a:lstStyle/>
          <a:p>
            <a:r>
              <a:rPr lang="en-US" dirty="0"/>
              <a:t>Since the value of the loss function in the first epoch was large, the behavior of the learning curve as we get to smaller epochs was not reflected and scaled well in the provided function.</a:t>
            </a:r>
          </a:p>
          <a:p>
            <a:endParaRPr lang="en-US" dirty="0"/>
          </a:p>
          <a:p>
            <a:r>
              <a:rPr lang="en-US" dirty="0"/>
              <a:t>The following  graph looks at epoch 19 and onwards when the loss value is smaller than 1. </a:t>
            </a:r>
          </a:p>
        </p:txBody>
      </p:sp>
    </p:spTree>
    <p:extLst>
      <p:ext uri="{BB962C8B-B14F-4D97-AF65-F5344CB8AC3E}">
        <p14:creationId xmlns:p14="http://schemas.microsoft.com/office/powerpoint/2010/main" val="2546181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Neural Network – Evaluating Initial Performance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14</a:t>
            </a:fld>
            <a:endParaRPr lang="en-US" b="1" dirty="0"/>
          </a:p>
        </p:txBody>
      </p:sp>
      <p:sp>
        <p:nvSpPr>
          <p:cNvPr id="5" name="Content Placeholder 4">
            <a:extLst>
              <a:ext uri="{FF2B5EF4-FFF2-40B4-BE49-F238E27FC236}">
                <a16:creationId xmlns:a16="http://schemas.microsoft.com/office/drawing/2014/main" id="{732B1D06-41E6-7AA3-21F8-B34254A21A76}"/>
              </a:ext>
            </a:extLst>
          </p:cNvPr>
          <p:cNvSpPr>
            <a:spLocks noGrp="1"/>
          </p:cNvSpPr>
          <p:nvPr>
            <p:ph idx="1"/>
          </p:nvPr>
        </p:nvSpPr>
        <p:spPr/>
        <p:txBody>
          <a:bodyPr/>
          <a:lstStyle/>
          <a:p>
            <a:r>
              <a:rPr lang="en-US" dirty="0"/>
              <a:t>Lastly, another graph was plotted based on the logarithmic scale of loss and validation loss to further understand the behavior of the network. </a:t>
            </a:r>
          </a:p>
        </p:txBody>
      </p:sp>
      <p:pic>
        <p:nvPicPr>
          <p:cNvPr id="7" name="Picture 6" descr="A graph with lines and numbers&#10;&#10;Description automatically generated">
            <a:extLst>
              <a:ext uri="{FF2B5EF4-FFF2-40B4-BE49-F238E27FC236}">
                <a16:creationId xmlns:a16="http://schemas.microsoft.com/office/drawing/2014/main" id="{6BF346C7-6018-EDF7-EFCC-8A98AA96A370}"/>
              </a:ext>
            </a:extLst>
          </p:cNvPr>
          <p:cNvPicPr>
            <a:picLocks noChangeAspect="1"/>
          </p:cNvPicPr>
          <p:nvPr/>
        </p:nvPicPr>
        <p:blipFill>
          <a:blip r:embed="rId2"/>
          <a:stretch>
            <a:fillRect/>
          </a:stretch>
        </p:blipFill>
        <p:spPr>
          <a:xfrm>
            <a:off x="947440" y="2808514"/>
            <a:ext cx="5232381" cy="3431419"/>
          </a:xfrm>
          <a:prstGeom prst="rect">
            <a:avLst/>
          </a:prstGeom>
        </p:spPr>
      </p:pic>
    </p:spTree>
    <p:extLst>
      <p:ext uri="{BB962C8B-B14F-4D97-AF65-F5344CB8AC3E}">
        <p14:creationId xmlns:p14="http://schemas.microsoft.com/office/powerpoint/2010/main" val="416985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Neural Network – Evaluating Initial Performance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15</a:t>
            </a:fld>
            <a:endParaRPr lang="en-US" b="1" dirty="0"/>
          </a:p>
        </p:txBody>
      </p:sp>
      <p:sp>
        <p:nvSpPr>
          <p:cNvPr id="5" name="Content Placeholder 4">
            <a:extLst>
              <a:ext uri="{FF2B5EF4-FFF2-40B4-BE49-F238E27FC236}">
                <a16:creationId xmlns:a16="http://schemas.microsoft.com/office/drawing/2014/main" id="{732B1D06-41E6-7AA3-21F8-B34254A21A76}"/>
              </a:ext>
            </a:extLst>
          </p:cNvPr>
          <p:cNvSpPr>
            <a:spLocks noGrp="1"/>
          </p:cNvSpPr>
          <p:nvPr>
            <p:ph idx="1"/>
          </p:nvPr>
        </p:nvSpPr>
        <p:spPr/>
        <p:txBody>
          <a:bodyPr/>
          <a:lstStyle/>
          <a:p>
            <a:r>
              <a:rPr lang="en-US" dirty="0"/>
              <a:t>Initially RMSE of both training and test data were analyzed.</a:t>
            </a:r>
          </a:p>
          <a:p>
            <a:r>
              <a:rPr lang="en-US" dirty="0"/>
              <a:t>Since these values are previously scaled, it is hard to interpret the loss metric. </a:t>
            </a:r>
          </a:p>
          <a:p>
            <a:r>
              <a:rPr lang="en-US" dirty="0"/>
              <a:t>To combat that RMSE of both training and test splits were evaluated on un-scaled data. </a:t>
            </a:r>
          </a:p>
          <a:p>
            <a:r>
              <a:rPr lang="en-US" dirty="0"/>
              <a:t>The following slide contains code snippets of evaluations on un-scaled train and test data as well as the results. </a:t>
            </a:r>
          </a:p>
          <a:p>
            <a:endParaRPr lang="en-US" dirty="0"/>
          </a:p>
        </p:txBody>
      </p:sp>
    </p:spTree>
    <p:extLst>
      <p:ext uri="{BB962C8B-B14F-4D97-AF65-F5344CB8AC3E}">
        <p14:creationId xmlns:p14="http://schemas.microsoft.com/office/powerpoint/2010/main" val="4135659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Neural Network – Evaluating Initial Performance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16</a:t>
            </a:fld>
            <a:endParaRPr lang="en-US" b="1" dirty="0"/>
          </a:p>
        </p:txBody>
      </p:sp>
      <p:pic>
        <p:nvPicPr>
          <p:cNvPr id="6" name="Content Placeholder 5" descr="A screenshot of a computer program&#10;&#10;Description automatically generated">
            <a:extLst>
              <a:ext uri="{FF2B5EF4-FFF2-40B4-BE49-F238E27FC236}">
                <a16:creationId xmlns:a16="http://schemas.microsoft.com/office/drawing/2014/main" id="{22689597-21A9-B93B-ACC9-298AC0B80AAE}"/>
              </a:ext>
            </a:extLst>
          </p:cNvPr>
          <p:cNvPicPr>
            <a:picLocks noGrp="1" noChangeAspect="1"/>
          </p:cNvPicPr>
          <p:nvPr>
            <p:ph idx="1"/>
          </p:nvPr>
        </p:nvPicPr>
        <p:blipFill>
          <a:blip r:embed="rId2"/>
          <a:stretch>
            <a:fillRect/>
          </a:stretch>
        </p:blipFill>
        <p:spPr>
          <a:xfrm>
            <a:off x="1097280" y="3163286"/>
            <a:ext cx="5052287" cy="2214220"/>
          </a:xfrm>
        </p:spPr>
      </p:pic>
      <p:pic>
        <p:nvPicPr>
          <p:cNvPr id="8" name="Picture 7" descr="A screenshot of a computer code&#10;&#10;Description automatically generated">
            <a:extLst>
              <a:ext uri="{FF2B5EF4-FFF2-40B4-BE49-F238E27FC236}">
                <a16:creationId xmlns:a16="http://schemas.microsoft.com/office/drawing/2014/main" id="{3C6DC384-5504-1245-F0D1-EDA38CFCDC05}"/>
              </a:ext>
            </a:extLst>
          </p:cNvPr>
          <p:cNvPicPr>
            <a:picLocks noChangeAspect="1"/>
          </p:cNvPicPr>
          <p:nvPr/>
        </p:nvPicPr>
        <p:blipFill>
          <a:blip r:embed="rId3"/>
          <a:stretch>
            <a:fillRect/>
          </a:stretch>
        </p:blipFill>
        <p:spPr>
          <a:xfrm>
            <a:off x="6346371" y="3144757"/>
            <a:ext cx="5052287" cy="2251278"/>
          </a:xfrm>
          <a:prstGeom prst="rect">
            <a:avLst/>
          </a:prstGeom>
        </p:spPr>
      </p:pic>
      <p:sp>
        <p:nvSpPr>
          <p:cNvPr id="12" name="Content Placeholder 4">
            <a:extLst>
              <a:ext uri="{FF2B5EF4-FFF2-40B4-BE49-F238E27FC236}">
                <a16:creationId xmlns:a16="http://schemas.microsoft.com/office/drawing/2014/main" id="{8EFC0D53-3F95-FC87-BACF-6E5A27F844C5}"/>
              </a:ext>
            </a:extLst>
          </p:cNvPr>
          <p:cNvSpPr txBox="1">
            <a:spLocks/>
          </p:cNvSpPr>
          <p:nvPr/>
        </p:nvSpPr>
        <p:spPr>
          <a:xfrm>
            <a:off x="1097280" y="2108201"/>
            <a:ext cx="100584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As demonstrated in the following code snippets, RMSE of training and test are very similar, indicating that the model is not overfitting. </a:t>
            </a:r>
          </a:p>
          <a:p>
            <a:endParaRPr lang="en-US" dirty="0"/>
          </a:p>
        </p:txBody>
      </p:sp>
    </p:spTree>
    <p:extLst>
      <p:ext uri="{BB962C8B-B14F-4D97-AF65-F5344CB8AC3E}">
        <p14:creationId xmlns:p14="http://schemas.microsoft.com/office/powerpoint/2010/main" val="3641906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Neural Network – Evaluating Initial Performance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17</a:t>
            </a:fld>
            <a:endParaRPr lang="en-US" b="1" dirty="0"/>
          </a:p>
        </p:txBody>
      </p:sp>
      <p:sp>
        <p:nvSpPr>
          <p:cNvPr id="5" name="Content Placeholder 4">
            <a:extLst>
              <a:ext uri="{FF2B5EF4-FFF2-40B4-BE49-F238E27FC236}">
                <a16:creationId xmlns:a16="http://schemas.microsoft.com/office/drawing/2014/main" id="{732B1D06-41E6-7AA3-21F8-B34254A21A76}"/>
              </a:ext>
            </a:extLst>
          </p:cNvPr>
          <p:cNvSpPr>
            <a:spLocks noGrp="1"/>
          </p:cNvSpPr>
          <p:nvPr>
            <p:ph idx="1"/>
          </p:nvPr>
        </p:nvSpPr>
        <p:spPr/>
        <p:txBody>
          <a:bodyPr/>
          <a:lstStyle/>
          <a:p>
            <a:r>
              <a:rPr lang="en-US" dirty="0"/>
              <a:t>Lastly, for the first 5 test cases, actual values were compared to predictions.</a:t>
            </a:r>
          </a:p>
        </p:txBody>
      </p:sp>
      <p:pic>
        <p:nvPicPr>
          <p:cNvPr id="6" name="Picture 5" descr="A black text on a white background&#10;&#10;Description automatically generated">
            <a:extLst>
              <a:ext uri="{FF2B5EF4-FFF2-40B4-BE49-F238E27FC236}">
                <a16:creationId xmlns:a16="http://schemas.microsoft.com/office/drawing/2014/main" id="{591D930A-4625-E43B-CAF7-74653EA4000F}"/>
              </a:ext>
            </a:extLst>
          </p:cNvPr>
          <p:cNvPicPr>
            <a:picLocks noChangeAspect="1"/>
          </p:cNvPicPr>
          <p:nvPr/>
        </p:nvPicPr>
        <p:blipFill>
          <a:blip r:embed="rId2"/>
          <a:stretch>
            <a:fillRect/>
          </a:stretch>
        </p:blipFill>
        <p:spPr>
          <a:xfrm>
            <a:off x="1186180" y="2693246"/>
            <a:ext cx="4940300" cy="1295400"/>
          </a:xfrm>
          <a:prstGeom prst="rect">
            <a:avLst/>
          </a:prstGeom>
        </p:spPr>
      </p:pic>
    </p:spTree>
    <p:extLst>
      <p:ext uri="{BB962C8B-B14F-4D97-AF65-F5344CB8AC3E}">
        <p14:creationId xmlns:p14="http://schemas.microsoft.com/office/powerpoint/2010/main" val="4145222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18</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lnSpcReduction="10000"/>
          </a:bodyPr>
          <a:lstStyle/>
          <a:p>
            <a:r>
              <a:rPr lang="en-US" dirty="0"/>
              <a:t>To begin tuning, the backend was cleared. </a:t>
            </a:r>
          </a:p>
          <a:p>
            <a:r>
              <a:rPr lang="en-US" dirty="0"/>
              <a:t>Then, function </a:t>
            </a:r>
            <a:r>
              <a:rPr lang="en-US" dirty="0" err="1"/>
              <a:t>reg_model_builder</a:t>
            </a:r>
            <a:r>
              <a:rPr lang="en-US" dirty="0"/>
              <a:t> was defined to build a customizable </a:t>
            </a:r>
            <a:r>
              <a:rPr lang="en-US" dirty="0" err="1"/>
              <a:t>Keras</a:t>
            </a:r>
            <a:r>
              <a:rPr lang="en-US" dirty="0"/>
              <a:t> regression model that can be fed to </a:t>
            </a:r>
            <a:r>
              <a:rPr lang="en-US" dirty="0" err="1"/>
              <a:t>Keras</a:t>
            </a:r>
            <a:r>
              <a:rPr lang="en-US" dirty="0"/>
              <a:t> tuner. </a:t>
            </a:r>
          </a:p>
          <a:p>
            <a:r>
              <a:rPr lang="en-US" dirty="0"/>
              <a:t>The functions starts with choosing Adam or SGD as optimizers. </a:t>
            </a:r>
          </a:p>
          <a:p>
            <a:r>
              <a:rPr lang="en-US" dirty="0"/>
              <a:t>Then the function selects a learning rate from the provided range. </a:t>
            </a:r>
          </a:p>
          <a:p>
            <a:r>
              <a:rPr lang="en-US" dirty="0"/>
              <a:t>After that, the function choose the number of neurons (units) and number of hidden layers. </a:t>
            </a:r>
          </a:p>
          <a:p>
            <a:r>
              <a:rPr lang="en-US" dirty="0"/>
              <a:t>Following that, the function gets into the model architecture, starting with a flatten layer, adding the number of units, and using </a:t>
            </a:r>
            <a:r>
              <a:rPr lang="en-US" dirty="0" err="1"/>
              <a:t>relu</a:t>
            </a:r>
            <a:r>
              <a:rPr lang="en-US" dirty="0"/>
              <a:t> as the activation function. The output layer is Dense(1), since the regression model is trying to predict only one value. </a:t>
            </a:r>
          </a:p>
          <a:p>
            <a:endParaRPr lang="en-US" dirty="0"/>
          </a:p>
        </p:txBody>
      </p:sp>
    </p:spTree>
    <p:extLst>
      <p:ext uri="{BB962C8B-B14F-4D97-AF65-F5344CB8AC3E}">
        <p14:creationId xmlns:p14="http://schemas.microsoft.com/office/powerpoint/2010/main" val="1668156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19</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A hyperband tuning object is initialized with the following characteristics. </a:t>
            </a:r>
          </a:p>
          <a:p>
            <a:endParaRPr lang="en-US" dirty="0"/>
          </a:p>
          <a:p>
            <a:endParaRPr lang="en-US" dirty="0"/>
          </a:p>
          <a:p>
            <a:endParaRPr lang="en-US" dirty="0"/>
          </a:p>
          <a:p>
            <a:endParaRPr lang="en-US" dirty="0"/>
          </a:p>
          <a:p>
            <a:r>
              <a:rPr lang="en-US" dirty="0"/>
              <a:t>The results of the tuner object is fed to a search function to find the ideal parameters. </a:t>
            </a:r>
          </a:p>
        </p:txBody>
      </p:sp>
      <p:pic>
        <p:nvPicPr>
          <p:cNvPr id="5" name="Picture 4" descr="A screen shot of a computer code&#10;&#10;Description automatically generated">
            <a:extLst>
              <a:ext uri="{FF2B5EF4-FFF2-40B4-BE49-F238E27FC236}">
                <a16:creationId xmlns:a16="http://schemas.microsoft.com/office/drawing/2014/main" id="{2A09685F-10C8-79AA-ED9B-BF326B2072F5}"/>
              </a:ext>
            </a:extLst>
          </p:cNvPr>
          <p:cNvPicPr>
            <a:picLocks noChangeAspect="1"/>
          </p:cNvPicPr>
          <p:nvPr/>
        </p:nvPicPr>
        <p:blipFill>
          <a:blip r:embed="rId3"/>
          <a:stretch>
            <a:fillRect/>
          </a:stretch>
        </p:blipFill>
        <p:spPr>
          <a:xfrm>
            <a:off x="1097280" y="2575379"/>
            <a:ext cx="5067300" cy="1968500"/>
          </a:xfrm>
          <a:prstGeom prst="rect">
            <a:avLst/>
          </a:prstGeom>
        </p:spPr>
      </p:pic>
    </p:spTree>
    <p:extLst>
      <p:ext uri="{BB962C8B-B14F-4D97-AF65-F5344CB8AC3E}">
        <p14:creationId xmlns:p14="http://schemas.microsoft.com/office/powerpoint/2010/main" val="3143253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p:txBody>
          <a:bodyPr/>
          <a:lstStyle/>
          <a:p>
            <a:r>
              <a:rPr lang="en-US" dirty="0"/>
              <a:t>The data set provided contains </a:t>
            </a:r>
            <a:r>
              <a:rPr lang="en-US" dirty="0" err="1"/>
              <a:t>Indego</a:t>
            </a:r>
            <a:r>
              <a:rPr lang="en-US" dirty="0"/>
              <a:t> trip data, originally containing 11 columns and 9750 rows. </a:t>
            </a:r>
          </a:p>
          <a:p>
            <a:pPr>
              <a:buFont typeface="Arial" panose="020B0604020202020204" pitchFamily="34" charset="0"/>
              <a:buChar char="•"/>
            </a:pPr>
            <a:r>
              <a:rPr lang="en-US" dirty="0"/>
              <a:t>A quick analysis of the data indicates that the dataset is very clean without any missing values. </a:t>
            </a:r>
          </a:p>
          <a:p>
            <a:pPr>
              <a:buFont typeface="Arial" panose="020B0604020202020204" pitchFamily="34" charset="0"/>
              <a:buChar char="•"/>
            </a:pPr>
            <a:r>
              <a:rPr lang="en-US" dirty="0"/>
              <a:t>As per assignment instructions, Date column was converted to a pandas datetime object. </a:t>
            </a:r>
          </a:p>
          <a:p>
            <a:pPr>
              <a:buFont typeface="Arial" panose="020B0604020202020204" pitchFamily="34" charset="0"/>
              <a:buChar char="•"/>
            </a:pPr>
            <a:r>
              <a:rPr lang="en-US" dirty="0"/>
              <a:t>From the date column, year, month, and day of the week were extracted and added to a new column for each respective feature. </a:t>
            </a:r>
          </a:p>
          <a:p>
            <a:pPr>
              <a:buFont typeface="Arial" panose="020B0604020202020204" pitchFamily="34" charset="0"/>
              <a:buChar char="•"/>
            </a:pPr>
            <a:r>
              <a:rPr lang="en-US" dirty="0"/>
              <a:t>Since the goal for the first part of the assignment is to predict number of trips, a histogram of number of trips and frequency was plotted to further understand the data. </a:t>
            </a:r>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Analysis of Data</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2</a:t>
            </a:fld>
            <a:endParaRPr lang="en-US" b="1" dirty="0"/>
          </a:p>
        </p:txBody>
      </p:sp>
    </p:spTree>
    <p:extLst>
      <p:ext uri="{BB962C8B-B14F-4D97-AF65-F5344CB8AC3E}">
        <p14:creationId xmlns:p14="http://schemas.microsoft.com/office/powerpoint/2010/main" val="429726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20</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following code snippet depicts the search object, number of tries, best validation score, and the time it took. </a:t>
            </a:r>
          </a:p>
          <a:p>
            <a:endParaRPr lang="en-US" dirty="0"/>
          </a:p>
          <a:p>
            <a:endParaRPr lang="en-US" dirty="0"/>
          </a:p>
          <a:p>
            <a:endParaRPr lang="en-US" dirty="0"/>
          </a:p>
        </p:txBody>
      </p:sp>
      <p:pic>
        <p:nvPicPr>
          <p:cNvPr id="6" name="Picture 5" descr="A screenshot of a computer code&#10;&#10;Description automatically generated">
            <a:extLst>
              <a:ext uri="{FF2B5EF4-FFF2-40B4-BE49-F238E27FC236}">
                <a16:creationId xmlns:a16="http://schemas.microsoft.com/office/drawing/2014/main" id="{0ADBA19F-E4AA-2BE6-674A-020EB7596995}"/>
              </a:ext>
            </a:extLst>
          </p:cNvPr>
          <p:cNvPicPr>
            <a:picLocks noChangeAspect="1"/>
          </p:cNvPicPr>
          <p:nvPr/>
        </p:nvPicPr>
        <p:blipFill>
          <a:blip r:embed="rId3"/>
          <a:stretch>
            <a:fillRect/>
          </a:stretch>
        </p:blipFill>
        <p:spPr>
          <a:xfrm>
            <a:off x="1097280" y="3105150"/>
            <a:ext cx="7772400" cy="2883501"/>
          </a:xfrm>
          <a:prstGeom prst="rect">
            <a:avLst/>
          </a:prstGeom>
        </p:spPr>
      </p:pic>
    </p:spTree>
    <p:extLst>
      <p:ext uri="{BB962C8B-B14F-4D97-AF65-F5344CB8AC3E}">
        <p14:creationId xmlns:p14="http://schemas.microsoft.com/office/powerpoint/2010/main" val="2631752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21</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Based on the search, the following values were deemed the best for the following parameters. </a:t>
            </a:r>
          </a:p>
          <a:p>
            <a:endParaRPr lang="en-US" dirty="0"/>
          </a:p>
          <a:p>
            <a:endParaRPr lang="en-US" dirty="0"/>
          </a:p>
          <a:p>
            <a:endParaRPr lang="en-US" dirty="0"/>
          </a:p>
          <a:p>
            <a:endParaRPr lang="en-US" dirty="0"/>
          </a:p>
          <a:p>
            <a:r>
              <a:rPr lang="en-US" dirty="0"/>
              <a:t>Then the model called </a:t>
            </a:r>
            <a:r>
              <a:rPr lang="en-US" dirty="0" err="1"/>
              <a:t>best_model</a:t>
            </a:r>
            <a:r>
              <a:rPr lang="en-US" dirty="0"/>
              <a:t> was initialized based on the parameters above. </a:t>
            </a:r>
          </a:p>
          <a:p>
            <a:r>
              <a:rPr lang="en-US" dirty="0"/>
              <a:t>After clearing the backend, the best model was fitted on </a:t>
            </a:r>
            <a:r>
              <a:rPr lang="en-US" dirty="0" err="1"/>
              <a:t>X_train</a:t>
            </a:r>
            <a:r>
              <a:rPr lang="en-US" dirty="0"/>
              <a:t> and </a:t>
            </a:r>
            <a:r>
              <a:rPr lang="en-US" dirty="0" err="1"/>
              <a:t>y_train</a:t>
            </a:r>
            <a:r>
              <a:rPr lang="en-US" dirty="0"/>
              <a:t>. </a:t>
            </a:r>
          </a:p>
          <a:p>
            <a:endParaRPr lang="en-US" dirty="0"/>
          </a:p>
          <a:p>
            <a:endParaRPr lang="en-US" dirty="0"/>
          </a:p>
          <a:p>
            <a:endParaRPr lang="en-US" dirty="0"/>
          </a:p>
        </p:txBody>
      </p:sp>
      <p:pic>
        <p:nvPicPr>
          <p:cNvPr id="5" name="Picture 4" descr="A computer code with black text&#10;&#10;Description automatically generated">
            <a:extLst>
              <a:ext uri="{FF2B5EF4-FFF2-40B4-BE49-F238E27FC236}">
                <a16:creationId xmlns:a16="http://schemas.microsoft.com/office/drawing/2014/main" id="{2E55C1F4-D8F9-5A1C-E105-6B0C5BAAA8ED}"/>
              </a:ext>
            </a:extLst>
          </p:cNvPr>
          <p:cNvPicPr>
            <a:picLocks noChangeAspect="1"/>
          </p:cNvPicPr>
          <p:nvPr/>
        </p:nvPicPr>
        <p:blipFill>
          <a:blip r:embed="rId3"/>
          <a:stretch>
            <a:fillRect/>
          </a:stretch>
        </p:blipFill>
        <p:spPr>
          <a:xfrm>
            <a:off x="1097280" y="2467429"/>
            <a:ext cx="2882900" cy="2184400"/>
          </a:xfrm>
          <a:prstGeom prst="rect">
            <a:avLst/>
          </a:prstGeom>
        </p:spPr>
      </p:pic>
    </p:spTree>
    <p:extLst>
      <p:ext uri="{BB962C8B-B14F-4D97-AF65-F5344CB8AC3E}">
        <p14:creationId xmlns:p14="http://schemas.microsoft.com/office/powerpoint/2010/main" val="2380125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Neural Network – The Best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22</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following is the summary of the best model. </a:t>
            </a:r>
          </a:p>
          <a:p>
            <a:endParaRPr lang="en-US"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E858401A-EA5D-06BF-A9DA-D5FB31563941}"/>
              </a:ext>
            </a:extLst>
          </p:cNvPr>
          <p:cNvPicPr>
            <a:picLocks noChangeAspect="1"/>
          </p:cNvPicPr>
          <p:nvPr/>
        </p:nvPicPr>
        <p:blipFill>
          <a:blip r:embed="rId3"/>
          <a:stretch>
            <a:fillRect/>
          </a:stretch>
        </p:blipFill>
        <p:spPr>
          <a:xfrm>
            <a:off x="1097280" y="2554555"/>
            <a:ext cx="6511834" cy="3685378"/>
          </a:xfrm>
          <a:prstGeom prst="rect">
            <a:avLst/>
          </a:prstGeom>
        </p:spPr>
      </p:pic>
    </p:spTree>
    <p:extLst>
      <p:ext uri="{BB962C8B-B14F-4D97-AF65-F5344CB8AC3E}">
        <p14:creationId xmlns:p14="http://schemas.microsoft.com/office/powerpoint/2010/main" val="3683245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Neural Network – The Best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23</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following is the learning graph for the best tuned model starting from epoch 1. </a:t>
            </a:r>
          </a:p>
          <a:p>
            <a:endParaRPr lang="en-US" dirty="0"/>
          </a:p>
          <a:p>
            <a:endParaRPr lang="en-US" dirty="0"/>
          </a:p>
        </p:txBody>
      </p:sp>
      <p:pic>
        <p:nvPicPr>
          <p:cNvPr id="5" name="Picture 4" descr="A graph with numbers and lines&#10;&#10;Description automatically generated">
            <a:extLst>
              <a:ext uri="{FF2B5EF4-FFF2-40B4-BE49-F238E27FC236}">
                <a16:creationId xmlns:a16="http://schemas.microsoft.com/office/drawing/2014/main" id="{AAD849C0-BD3B-6A19-B3C3-79C5716255D3}"/>
              </a:ext>
            </a:extLst>
          </p:cNvPr>
          <p:cNvPicPr>
            <a:picLocks noChangeAspect="1"/>
          </p:cNvPicPr>
          <p:nvPr/>
        </p:nvPicPr>
        <p:blipFill>
          <a:blip r:embed="rId3"/>
          <a:stretch>
            <a:fillRect/>
          </a:stretch>
        </p:blipFill>
        <p:spPr>
          <a:xfrm>
            <a:off x="1097279" y="2526573"/>
            <a:ext cx="5604637" cy="3713360"/>
          </a:xfrm>
          <a:prstGeom prst="rect">
            <a:avLst/>
          </a:prstGeom>
        </p:spPr>
      </p:pic>
    </p:spTree>
    <p:extLst>
      <p:ext uri="{BB962C8B-B14F-4D97-AF65-F5344CB8AC3E}">
        <p14:creationId xmlns:p14="http://schemas.microsoft.com/office/powerpoint/2010/main" val="1548747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Neural Network – The Best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24</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Just like before, the modified learning cure plot was drawn to reflect the model’s behavior after epoch 19. </a:t>
            </a:r>
          </a:p>
          <a:p>
            <a:endParaRPr lang="en-US" dirty="0"/>
          </a:p>
          <a:p>
            <a:endParaRPr lang="en-US" dirty="0"/>
          </a:p>
        </p:txBody>
      </p:sp>
      <p:pic>
        <p:nvPicPr>
          <p:cNvPr id="5" name="Picture 4" descr="A graph with different colored lines&#10;&#10;Description automatically generated">
            <a:extLst>
              <a:ext uri="{FF2B5EF4-FFF2-40B4-BE49-F238E27FC236}">
                <a16:creationId xmlns:a16="http://schemas.microsoft.com/office/drawing/2014/main" id="{47051DF2-8061-F7AB-8C70-98C394F40ED7}"/>
              </a:ext>
            </a:extLst>
          </p:cNvPr>
          <p:cNvPicPr>
            <a:picLocks noChangeAspect="1"/>
          </p:cNvPicPr>
          <p:nvPr/>
        </p:nvPicPr>
        <p:blipFill>
          <a:blip r:embed="rId3"/>
          <a:stretch>
            <a:fillRect/>
          </a:stretch>
        </p:blipFill>
        <p:spPr>
          <a:xfrm>
            <a:off x="1097280" y="2949141"/>
            <a:ext cx="4726577" cy="3112388"/>
          </a:xfrm>
          <a:prstGeom prst="rect">
            <a:avLst/>
          </a:prstGeom>
        </p:spPr>
      </p:pic>
    </p:spTree>
    <p:extLst>
      <p:ext uri="{BB962C8B-B14F-4D97-AF65-F5344CB8AC3E}">
        <p14:creationId xmlns:p14="http://schemas.microsoft.com/office/powerpoint/2010/main" val="395907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Neural Network – The Best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25</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following graph depicts loss and </a:t>
            </a:r>
            <a:r>
              <a:rPr lang="en-US" dirty="0" err="1"/>
              <a:t>val_loss</a:t>
            </a:r>
            <a:r>
              <a:rPr lang="en-US" dirty="0"/>
              <a:t>, scaled logarithmically. </a:t>
            </a:r>
          </a:p>
        </p:txBody>
      </p:sp>
      <p:pic>
        <p:nvPicPr>
          <p:cNvPr id="6" name="Picture 5" descr="A graph with blue and orange lines&#10;&#10;Description automatically generated">
            <a:extLst>
              <a:ext uri="{FF2B5EF4-FFF2-40B4-BE49-F238E27FC236}">
                <a16:creationId xmlns:a16="http://schemas.microsoft.com/office/drawing/2014/main" id="{B934B2A8-C8CA-D953-1D90-4EEBAAE01519}"/>
              </a:ext>
            </a:extLst>
          </p:cNvPr>
          <p:cNvPicPr>
            <a:picLocks noChangeAspect="1"/>
          </p:cNvPicPr>
          <p:nvPr/>
        </p:nvPicPr>
        <p:blipFill>
          <a:blip r:embed="rId3"/>
          <a:stretch>
            <a:fillRect/>
          </a:stretch>
        </p:blipFill>
        <p:spPr>
          <a:xfrm>
            <a:off x="1097280" y="2481997"/>
            <a:ext cx="5730269" cy="3757936"/>
          </a:xfrm>
          <a:prstGeom prst="rect">
            <a:avLst/>
          </a:prstGeom>
        </p:spPr>
      </p:pic>
    </p:spTree>
    <p:extLst>
      <p:ext uri="{BB962C8B-B14F-4D97-AF65-F5344CB8AC3E}">
        <p14:creationId xmlns:p14="http://schemas.microsoft.com/office/powerpoint/2010/main" val="780616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Learning Curve – The Original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26</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To compare the effects of tuning, the following is the original learning curve. </a:t>
            </a:r>
          </a:p>
        </p:txBody>
      </p:sp>
      <p:pic>
        <p:nvPicPr>
          <p:cNvPr id="5" name="Picture 4" descr="A graph with numbers and text&#10;&#10;Description automatically generated">
            <a:extLst>
              <a:ext uri="{FF2B5EF4-FFF2-40B4-BE49-F238E27FC236}">
                <a16:creationId xmlns:a16="http://schemas.microsoft.com/office/drawing/2014/main" id="{3A294900-C3D9-C5CD-FEFB-89528DBC0D81}"/>
              </a:ext>
            </a:extLst>
          </p:cNvPr>
          <p:cNvPicPr>
            <a:picLocks noChangeAspect="1"/>
          </p:cNvPicPr>
          <p:nvPr/>
        </p:nvPicPr>
        <p:blipFill>
          <a:blip r:embed="rId3"/>
          <a:stretch>
            <a:fillRect/>
          </a:stretch>
        </p:blipFill>
        <p:spPr>
          <a:xfrm>
            <a:off x="1068977" y="2507341"/>
            <a:ext cx="5897880" cy="3813489"/>
          </a:xfrm>
          <a:prstGeom prst="rect">
            <a:avLst/>
          </a:prstGeom>
        </p:spPr>
      </p:pic>
    </p:spTree>
    <p:extLst>
      <p:ext uri="{BB962C8B-B14F-4D97-AF65-F5344CB8AC3E}">
        <p14:creationId xmlns:p14="http://schemas.microsoft.com/office/powerpoint/2010/main" val="346873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Learning Curve – Tuned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27</a:t>
            </a:fld>
            <a:endParaRPr lang="en-US" b="1" dirty="0"/>
          </a:p>
        </p:txBody>
      </p:sp>
      <p:pic>
        <p:nvPicPr>
          <p:cNvPr id="6" name="Picture 5" descr="A graph with numbers and lines&#10;&#10;Description automatically generated">
            <a:extLst>
              <a:ext uri="{FF2B5EF4-FFF2-40B4-BE49-F238E27FC236}">
                <a16:creationId xmlns:a16="http://schemas.microsoft.com/office/drawing/2014/main" id="{D68F9CB3-F480-FCFA-C2E7-B436CCE37DE1}"/>
              </a:ext>
            </a:extLst>
          </p:cNvPr>
          <p:cNvPicPr>
            <a:picLocks noChangeAspect="1"/>
          </p:cNvPicPr>
          <p:nvPr/>
        </p:nvPicPr>
        <p:blipFill>
          <a:blip r:embed="rId3"/>
          <a:stretch>
            <a:fillRect/>
          </a:stretch>
        </p:blipFill>
        <p:spPr>
          <a:xfrm>
            <a:off x="1097280" y="3153565"/>
            <a:ext cx="4824549" cy="3196512"/>
          </a:xfrm>
          <a:prstGeom prst="rect">
            <a:avLst/>
          </a:prstGeom>
        </p:spPr>
      </p:pic>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To compare the effects of tuning, the following is the learning curve plot after tuning. As seen here it is hard to compare and interpret the graphs when graphed from epoch one where the model display a large amount of loss. </a:t>
            </a:r>
          </a:p>
        </p:txBody>
      </p:sp>
    </p:spTree>
    <p:extLst>
      <p:ext uri="{BB962C8B-B14F-4D97-AF65-F5344CB8AC3E}">
        <p14:creationId xmlns:p14="http://schemas.microsoft.com/office/powerpoint/2010/main" val="38062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Evaluating the Best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28</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Just like before, RMSE of test and training splits based on scaled values were compared. </a:t>
            </a:r>
          </a:p>
        </p:txBody>
      </p:sp>
      <p:pic>
        <p:nvPicPr>
          <p:cNvPr id="5" name="Picture 4" descr="A screenshot of a computer program&#10;&#10;Description automatically generated">
            <a:extLst>
              <a:ext uri="{FF2B5EF4-FFF2-40B4-BE49-F238E27FC236}">
                <a16:creationId xmlns:a16="http://schemas.microsoft.com/office/drawing/2014/main" id="{AA40F94F-B19D-133D-CA1E-F3B25D6AEA25}"/>
              </a:ext>
            </a:extLst>
          </p:cNvPr>
          <p:cNvPicPr>
            <a:picLocks noChangeAspect="1"/>
          </p:cNvPicPr>
          <p:nvPr/>
        </p:nvPicPr>
        <p:blipFill>
          <a:blip r:embed="rId3"/>
          <a:stretch>
            <a:fillRect/>
          </a:stretch>
        </p:blipFill>
        <p:spPr>
          <a:xfrm>
            <a:off x="167431" y="3800684"/>
            <a:ext cx="5445095" cy="2439249"/>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EC68E3C7-ECE0-C41B-B176-0CEDCC3CDB57}"/>
              </a:ext>
            </a:extLst>
          </p:cNvPr>
          <p:cNvPicPr>
            <a:picLocks noChangeAspect="1"/>
          </p:cNvPicPr>
          <p:nvPr/>
        </p:nvPicPr>
        <p:blipFill>
          <a:blip r:embed="rId4"/>
          <a:stretch>
            <a:fillRect/>
          </a:stretch>
        </p:blipFill>
        <p:spPr>
          <a:xfrm>
            <a:off x="5828002" y="3800684"/>
            <a:ext cx="5714256" cy="2439249"/>
          </a:xfrm>
          <a:prstGeom prst="rect">
            <a:avLst/>
          </a:prstGeom>
        </p:spPr>
      </p:pic>
    </p:spTree>
    <p:extLst>
      <p:ext uri="{BB962C8B-B14F-4D97-AF65-F5344CB8AC3E}">
        <p14:creationId xmlns:p14="http://schemas.microsoft.com/office/powerpoint/2010/main" val="2552976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Evaluating the Best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29</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Similarly, the actual values and prediction values were compared for 5 data points. </a:t>
            </a:r>
          </a:p>
          <a:p>
            <a:r>
              <a:rPr lang="en-US" dirty="0"/>
              <a:t>The model seemed to have gotten worse after tuning as reflected both here and in the previous slides, even predicting negative values. </a:t>
            </a:r>
          </a:p>
          <a:p>
            <a:r>
              <a:rPr lang="en-US" dirty="0"/>
              <a:t>The negative predicted values prompted further investigation into the model architecture. To combat them, another experiment was conducted, this time using </a:t>
            </a:r>
            <a:r>
              <a:rPr lang="en-US" dirty="0" err="1"/>
              <a:t>relu</a:t>
            </a:r>
            <a:r>
              <a:rPr lang="en-US" dirty="0"/>
              <a:t> as the activation function in the output layer. More details will be depicted in the following slides.</a:t>
            </a:r>
          </a:p>
        </p:txBody>
      </p:sp>
      <p:pic>
        <p:nvPicPr>
          <p:cNvPr id="6" name="Picture 5" descr="A black text on a white background&#10;&#10;Description automatically generated">
            <a:extLst>
              <a:ext uri="{FF2B5EF4-FFF2-40B4-BE49-F238E27FC236}">
                <a16:creationId xmlns:a16="http://schemas.microsoft.com/office/drawing/2014/main" id="{20E72B54-120E-A230-76C7-FD262EA6208A}"/>
              </a:ext>
            </a:extLst>
          </p:cNvPr>
          <p:cNvPicPr>
            <a:picLocks noChangeAspect="1"/>
          </p:cNvPicPr>
          <p:nvPr/>
        </p:nvPicPr>
        <p:blipFill>
          <a:blip r:embed="rId3"/>
          <a:stretch>
            <a:fillRect/>
          </a:stretch>
        </p:blipFill>
        <p:spPr>
          <a:xfrm>
            <a:off x="1097280" y="4731535"/>
            <a:ext cx="5092700" cy="1333500"/>
          </a:xfrm>
          <a:prstGeom prst="rect">
            <a:avLst/>
          </a:prstGeom>
        </p:spPr>
      </p:pic>
    </p:spTree>
    <p:extLst>
      <p:ext uri="{BB962C8B-B14F-4D97-AF65-F5344CB8AC3E}">
        <p14:creationId xmlns:p14="http://schemas.microsoft.com/office/powerpoint/2010/main" val="1878668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Histogram of Number of Trips</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3</a:t>
            </a:fld>
            <a:endParaRPr lang="en-US" b="1" dirty="0"/>
          </a:p>
        </p:txBody>
      </p:sp>
      <p:pic>
        <p:nvPicPr>
          <p:cNvPr id="8" name="Content Placeholder 7" descr="A graph of a number of trips&#10;&#10;Description automatically generated">
            <a:extLst>
              <a:ext uri="{FF2B5EF4-FFF2-40B4-BE49-F238E27FC236}">
                <a16:creationId xmlns:a16="http://schemas.microsoft.com/office/drawing/2014/main" id="{ADD925BE-08D2-67AC-2398-5AED34B7CADB}"/>
              </a:ext>
            </a:extLst>
          </p:cNvPr>
          <p:cNvPicPr>
            <a:picLocks noGrp="1" noChangeAspect="1"/>
          </p:cNvPicPr>
          <p:nvPr>
            <p:ph idx="1"/>
          </p:nvPr>
        </p:nvPicPr>
        <p:blipFill>
          <a:blip r:embed="rId2"/>
          <a:stretch>
            <a:fillRect/>
          </a:stretch>
        </p:blipFill>
        <p:spPr>
          <a:xfrm>
            <a:off x="3294862" y="1977571"/>
            <a:ext cx="5602276" cy="4372182"/>
          </a:xfrm>
        </p:spPr>
      </p:pic>
    </p:spTree>
    <p:extLst>
      <p:ext uri="{BB962C8B-B14F-4D97-AF65-F5344CB8AC3E}">
        <p14:creationId xmlns:p14="http://schemas.microsoft.com/office/powerpoint/2010/main" val="14106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Predicting the Number of Trips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30</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As per assignment instructions, the prediction dataset was downloaded, and the same preprocessing logic was applied.</a:t>
            </a:r>
          </a:p>
          <a:p>
            <a:r>
              <a:rPr lang="en-US" dirty="0"/>
              <a:t>The data was transformed based on the pipeline defined earlier. </a:t>
            </a:r>
          </a:p>
          <a:p>
            <a:r>
              <a:rPr lang="en-US" dirty="0"/>
              <a:t>Lastly, the number of trips were predicted using both the original model and the tuned one. </a:t>
            </a:r>
          </a:p>
        </p:txBody>
      </p:sp>
    </p:spTree>
    <p:extLst>
      <p:ext uri="{BB962C8B-B14F-4D97-AF65-F5344CB8AC3E}">
        <p14:creationId xmlns:p14="http://schemas.microsoft.com/office/powerpoint/2010/main" val="302238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Predicting the Number of Trips – Original and Tuned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31</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following is the prediction results based on the original model defined and without any tuning. </a:t>
            </a:r>
          </a:p>
          <a:p>
            <a:endParaRPr lang="en-US" dirty="0"/>
          </a:p>
          <a:p>
            <a:endParaRPr lang="en-US" dirty="0"/>
          </a:p>
          <a:p>
            <a:r>
              <a:rPr lang="en-US" dirty="0"/>
              <a:t>The following is the prediction results based on the tuned model. </a:t>
            </a:r>
          </a:p>
          <a:p>
            <a:endParaRPr lang="en-US" dirty="0"/>
          </a:p>
        </p:txBody>
      </p:sp>
      <p:pic>
        <p:nvPicPr>
          <p:cNvPr id="5" name="Picture 4" descr="A number with numbers on it&#10;&#10;Description automatically generated with medium confidence">
            <a:extLst>
              <a:ext uri="{FF2B5EF4-FFF2-40B4-BE49-F238E27FC236}">
                <a16:creationId xmlns:a16="http://schemas.microsoft.com/office/drawing/2014/main" id="{61D7AA3C-465D-3FA9-CF0D-EE105609AB57}"/>
              </a:ext>
            </a:extLst>
          </p:cNvPr>
          <p:cNvPicPr>
            <a:picLocks noChangeAspect="1"/>
          </p:cNvPicPr>
          <p:nvPr/>
        </p:nvPicPr>
        <p:blipFill>
          <a:blip r:embed="rId3"/>
          <a:stretch>
            <a:fillRect/>
          </a:stretch>
        </p:blipFill>
        <p:spPr>
          <a:xfrm>
            <a:off x="1097280" y="2825750"/>
            <a:ext cx="4254500" cy="1206500"/>
          </a:xfrm>
          <a:prstGeom prst="rect">
            <a:avLst/>
          </a:prstGeom>
        </p:spPr>
      </p:pic>
      <p:pic>
        <p:nvPicPr>
          <p:cNvPr id="7" name="Picture 6" descr="A number on a white background&#10;&#10;Description automatically generated">
            <a:extLst>
              <a:ext uri="{FF2B5EF4-FFF2-40B4-BE49-F238E27FC236}">
                <a16:creationId xmlns:a16="http://schemas.microsoft.com/office/drawing/2014/main" id="{6E042CF5-B73F-FBBA-95AC-AA55E0FA0414}"/>
              </a:ext>
            </a:extLst>
          </p:cNvPr>
          <p:cNvPicPr>
            <a:picLocks noChangeAspect="1"/>
          </p:cNvPicPr>
          <p:nvPr/>
        </p:nvPicPr>
        <p:blipFill>
          <a:blip r:embed="rId4"/>
          <a:stretch>
            <a:fillRect/>
          </a:stretch>
        </p:blipFill>
        <p:spPr>
          <a:xfrm>
            <a:off x="1097280" y="4403091"/>
            <a:ext cx="4292600" cy="1295400"/>
          </a:xfrm>
          <a:prstGeom prst="rect">
            <a:avLst/>
          </a:prstGeom>
        </p:spPr>
      </p:pic>
    </p:spTree>
    <p:extLst>
      <p:ext uri="{BB962C8B-B14F-4D97-AF65-F5344CB8AC3E}">
        <p14:creationId xmlns:p14="http://schemas.microsoft.com/office/powerpoint/2010/main" val="1323747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Predicting the Number of Trips – Original and Tuned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32</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As seen in the previous slide, there is a significant difference between tuned (Test RMSE of 1107.84) and untuned original model (Test RMSE of 382.67) . </a:t>
            </a:r>
          </a:p>
          <a:p>
            <a:r>
              <a:rPr lang="en-US" dirty="0"/>
              <a:t>At this point, it seems that the original model has performed better both in terms of predictions (the model did not predict negative values) and RMSE. </a:t>
            </a:r>
          </a:p>
          <a:p>
            <a:r>
              <a:rPr lang="en-US" dirty="0"/>
              <a:t>This demonstrates that </a:t>
            </a:r>
            <a:r>
              <a:rPr lang="en-US" dirty="0" err="1"/>
              <a:t>Keras</a:t>
            </a:r>
            <a:r>
              <a:rPr lang="en-US" dirty="0"/>
              <a:t> tuner is not perfect and some level of intuition is still necessary. </a:t>
            </a:r>
          </a:p>
          <a:p>
            <a:r>
              <a:rPr lang="en-US" dirty="0"/>
              <a:t>Hyperband may give worse results because it stops models too early based on initial performance, potentially discarding neural networks that improve later in training.</a:t>
            </a:r>
          </a:p>
        </p:txBody>
      </p:sp>
    </p:spTree>
    <p:extLst>
      <p:ext uri="{BB962C8B-B14F-4D97-AF65-F5344CB8AC3E}">
        <p14:creationId xmlns:p14="http://schemas.microsoft.com/office/powerpoint/2010/main" val="3937001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Predicting the Number of Trips – </a:t>
            </a:r>
            <a:r>
              <a:rPr lang="en-US" dirty="0" err="1"/>
              <a:t>Relu</a:t>
            </a:r>
            <a:r>
              <a:rPr lang="en-US" dirty="0"/>
              <a:t> and Tuned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33</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It was decided to repeat the experiment one more time, this time with using </a:t>
            </a:r>
            <a:r>
              <a:rPr lang="en-US" dirty="0" err="1"/>
              <a:t>relu</a:t>
            </a:r>
            <a:r>
              <a:rPr lang="en-US" dirty="0"/>
              <a:t> as the activation function of the output layer. </a:t>
            </a:r>
          </a:p>
          <a:p>
            <a:r>
              <a:rPr lang="en-US" dirty="0"/>
              <a:t>After tuning the best parameters for a model with </a:t>
            </a:r>
            <a:r>
              <a:rPr lang="en-US" dirty="0" err="1"/>
              <a:t>relu</a:t>
            </a:r>
            <a:r>
              <a:rPr lang="en-US" dirty="0"/>
              <a:t> as the activation function for the output, there were no significant change in RMSE metrics. </a:t>
            </a:r>
          </a:p>
          <a:p>
            <a:r>
              <a:rPr lang="en-US" dirty="0"/>
              <a:t>The results of the model using hyperband tuning and </a:t>
            </a:r>
            <a:r>
              <a:rPr lang="en-US" dirty="0" err="1"/>
              <a:t>relu</a:t>
            </a:r>
            <a:r>
              <a:rPr lang="en-US" dirty="0"/>
              <a:t> in the last layer is not great. </a:t>
            </a:r>
          </a:p>
          <a:p>
            <a:r>
              <a:rPr lang="en-US" dirty="0"/>
              <a:t>More time and computing power could possibly enable the use of hyperband tuning with a different batch size, more options for learning rates, number of hidden layers, number of neurons, larger epoch values, and hyperband iterations. </a:t>
            </a:r>
          </a:p>
        </p:txBody>
      </p:sp>
    </p:spTree>
    <p:extLst>
      <p:ext uri="{BB962C8B-B14F-4D97-AF65-F5344CB8AC3E}">
        <p14:creationId xmlns:p14="http://schemas.microsoft.com/office/powerpoint/2010/main" val="3337385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Analysis of Data – Classification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34</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As the assignment instructions indicate, the goal for the second part is to train a classification model to predict average duration into three buckets. </a:t>
            </a:r>
          </a:p>
          <a:p>
            <a:r>
              <a:rPr lang="en-US" dirty="0"/>
              <a:t>Much of preprocessing before the pipeline remains the same. </a:t>
            </a:r>
          </a:p>
          <a:p>
            <a:r>
              <a:rPr lang="en-US" dirty="0"/>
              <a:t>As mentioned in the instructions, the column average duration was binned into three classes and the results were saved to a new column called </a:t>
            </a:r>
            <a:r>
              <a:rPr lang="en-US" dirty="0" err="1"/>
              <a:t>DurationType</a:t>
            </a:r>
            <a:r>
              <a:rPr lang="en-US" dirty="0"/>
              <a:t>:</a:t>
            </a:r>
          </a:p>
          <a:p>
            <a:pPr lvl="1"/>
            <a:r>
              <a:rPr lang="en-US" dirty="0"/>
              <a:t>Quick (an average duration 25 minutes or less)</a:t>
            </a:r>
          </a:p>
          <a:p>
            <a:pPr lvl="1"/>
            <a:r>
              <a:rPr lang="en-US" dirty="0"/>
              <a:t>Average (an average duration of more than 25 minutes but less than 55 minutes)</a:t>
            </a:r>
          </a:p>
          <a:p>
            <a:pPr lvl="1"/>
            <a:r>
              <a:rPr lang="en-US" dirty="0"/>
              <a:t>Cruising (an average duration of more than 55 minutes)</a:t>
            </a:r>
          </a:p>
        </p:txBody>
      </p:sp>
    </p:spTree>
    <p:extLst>
      <p:ext uri="{BB962C8B-B14F-4D97-AF65-F5344CB8AC3E}">
        <p14:creationId xmlns:p14="http://schemas.microsoft.com/office/powerpoint/2010/main" val="1720991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distribution of duration types&#10;&#10;Description automatically generated">
            <a:extLst>
              <a:ext uri="{FF2B5EF4-FFF2-40B4-BE49-F238E27FC236}">
                <a16:creationId xmlns:a16="http://schemas.microsoft.com/office/drawing/2014/main" id="{D25F2674-D994-2FEA-084E-23D689B2484F}"/>
              </a:ext>
            </a:extLst>
          </p:cNvPr>
          <p:cNvPicPr>
            <a:picLocks noChangeAspect="1"/>
          </p:cNvPicPr>
          <p:nvPr/>
        </p:nvPicPr>
        <p:blipFill>
          <a:blip r:embed="rId3"/>
          <a:stretch>
            <a:fillRect/>
          </a:stretch>
        </p:blipFill>
        <p:spPr>
          <a:xfrm>
            <a:off x="1036320" y="2965450"/>
            <a:ext cx="4283543" cy="3394301"/>
          </a:xfrm>
          <a:prstGeom prst="rect">
            <a:avLst/>
          </a:prstGeom>
        </p:spPr>
      </p:pic>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Analysis of Data – Classification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35</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To understand the distribution of each class, the following histogram was plotted. </a:t>
            </a:r>
          </a:p>
          <a:p>
            <a:r>
              <a:rPr lang="en-US" dirty="0"/>
              <a:t>As seen in the graph, there are some class imbalances that may need more attention later.</a:t>
            </a:r>
          </a:p>
        </p:txBody>
      </p:sp>
    </p:spTree>
    <p:extLst>
      <p:ext uri="{BB962C8B-B14F-4D97-AF65-F5344CB8AC3E}">
        <p14:creationId xmlns:p14="http://schemas.microsoft.com/office/powerpoint/2010/main" val="2723698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Classification Preprocessing</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36</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duration types were encoded using </a:t>
            </a:r>
            <a:r>
              <a:rPr lang="en-US" dirty="0" err="1"/>
              <a:t>LabelEncoder</a:t>
            </a:r>
            <a:r>
              <a:rPr lang="en-US" dirty="0"/>
              <a:t>, to prepare them for neural networks and saved to a new column called duration label. </a:t>
            </a:r>
          </a:p>
          <a:p>
            <a:r>
              <a:rPr lang="en-US" dirty="0"/>
              <a:t>This will be useful later allowing for easy decoding. </a:t>
            </a:r>
          </a:p>
          <a:p>
            <a:r>
              <a:rPr lang="en-US" dirty="0"/>
              <a:t>Then next step would be train test split. </a:t>
            </a:r>
          </a:p>
          <a:p>
            <a:endParaRPr lang="en-US" dirty="0"/>
          </a:p>
          <a:p>
            <a:endParaRPr lang="en-US" dirty="0"/>
          </a:p>
          <a:p>
            <a:endParaRPr lang="en-US" dirty="0"/>
          </a:p>
        </p:txBody>
      </p:sp>
    </p:spTree>
    <p:extLst>
      <p:ext uri="{BB962C8B-B14F-4D97-AF65-F5344CB8AC3E}">
        <p14:creationId xmlns:p14="http://schemas.microsoft.com/office/powerpoint/2010/main" val="1564684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Classification Preprocessing – Train Test Split</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37</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X and y were defined making sure to not include highly correlated features in the X dataset. </a:t>
            </a:r>
          </a:p>
          <a:p>
            <a:r>
              <a:rPr lang="en-US" dirty="0"/>
              <a:t>A stratified split was done to preserve the class balance. </a:t>
            </a:r>
          </a:p>
          <a:p>
            <a:r>
              <a:rPr lang="en-US" dirty="0"/>
              <a:t>Lastly, a copy of each split was made allowing the option to explore over sampling later on. </a:t>
            </a:r>
          </a:p>
          <a:p>
            <a:endParaRPr lang="en-US" dirty="0"/>
          </a:p>
          <a:p>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A6D80DE5-C8F6-AF39-5CC0-7025444651A5}"/>
              </a:ext>
            </a:extLst>
          </p:cNvPr>
          <p:cNvPicPr>
            <a:picLocks noChangeAspect="1"/>
          </p:cNvPicPr>
          <p:nvPr/>
        </p:nvPicPr>
        <p:blipFill>
          <a:blip r:embed="rId3"/>
          <a:stretch>
            <a:fillRect/>
          </a:stretch>
        </p:blipFill>
        <p:spPr>
          <a:xfrm>
            <a:off x="1097280" y="3595409"/>
            <a:ext cx="5377543" cy="2512458"/>
          </a:xfrm>
          <a:prstGeom prst="rect">
            <a:avLst/>
          </a:prstGeom>
        </p:spPr>
      </p:pic>
    </p:spTree>
    <p:extLst>
      <p:ext uri="{BB962C8B-B14F-4D97-AF65-F5344CB8AC3E}">
        <p14:creationId xmlns:p14="http://schemas.microsoft.com/office/powerpoint/2010/main" val="1771175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Classification Preprocessing – Pipeline</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38</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pipeline logic remains the same as before. The only difference being another pipeline object was created allowing for oversampling using SMOTE.</a:t>
            </a:r>
          </a:p>
        </p:txBody>
      </p:sp>
      <p:pic>
        <p:nvPicPr>
          <p:cNvPr id="6" name="Picture 5" descr="A screenshot of a computer code&#10;&#10;Description automatically generated">
            <a:extLst>
              <a:ext uri="{FF2B5EF4-FFF2-40B4-BE49-F238E27FC236}">
                <a16:creationId xmlns:a16="http://schemas.microsoft.com/office/drawing/2014/main" id="{0FE15477-BDCF-6AD9-3FAD-C37BC83151AE}"/>
              </a:ext>
            </a:extLst>
          </p:cNvPr>
          <p:cNvPicPr>
            <a:picLocks noChangeAspect="1"/>
          </p:cNvPicPr>
          <p:nvPr/>
        </p:nvPicPr>
        <p:blipFill>
          <a:blip r:embed="rId3"/>
          <a:stretch>
            <a:fillRect/>
          </a:stretch>
        </p:blipFill>
        <p:spPr>
          <a:xfrm>
            <a:off x="1097280" y="3093296"/>
            <a:ext cx="4457700" cy="1790700"/>
          </a:xfrm>
          <a:prstGeom prst="rect">
            <a:avLst/>
          </a:prstGeom>
        </p:spPr>
      </p:pic>
    </p:spTree>
    <p:extLst>
      <p:ext uri="{BB962C8B-B14F-4D97-AF65-F5344CB8AC3E}">
        <p14:creationId xmlns:p14="http://schemas.microsoft.com/office/powerpoint/2010/main" val="3438196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Classification Preprocessing – Pipeline</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39</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Similar to before both pipelines were fitted and transformed on training data and transformed on the test data. The following code snippets shows the shape of the data with and without oversampling. </a:t>
            </a:r>
          </a:p>
        </p:txBody>
      </p:sp>
      <p:pic>
        <p:nvPicPr>
          <p:cNvPr id="5" name="Picture 4" descr="A screenshot of a computer code&#10;&#10;Description automatically generated">
            <a:extLst>
              <a:ext uri="{FF2B5EF4-FFF2-40B4-BE49-F238E27FC236}">
                <a16:creationId xmlns:a16="http://schemas.microsoft.com/office/drawing/2014/main" id="{5E2277ED-F60C-FFC1-B61E-D1F66AB6AD08}"/>
              </a:ext>
            </a:extLst>
          </p:cNvPr>
          <p:cNvPicPr>
            <a:picLocks noChangeAspect="1"/>
          </p:cNvPicPr>
          <p:nvPr/>
        </p:nvPicPr>
        <p:blipFill>
          <a:blip r:embed="rId3"/>
          <a:stretch>
            <a:fillRect/>
          </a:stretch>
        </p:blipFill>
        <p:spPr>
          <a:xfrm>
            <a:off x="1036320" y="3241964"/>
            <a:ext cx="4868091" cy="1304154"/>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6420546B-13B0-F737-DF7A-A239531F5DEE}"/>
              </a:ext>
            </a:extLst>
          </p:cNvPr>
          <p:cNvPicPr>
            <a:picLocks noChangeAspect="1"/>
          </p:cNvPicPr>
          <p:nvPr/>
        </p:nvPicPr>
        <p:blipFill>
          <a:blip r:embed="rId4"/>
          <a:stretch>
            <a:fillRect/>
          </a:stretch>
        </p:blipFill>
        <p:spPr>
          <a:xfrm>
            <a:off x="1036320" y="4680451"/>
            <a:ext cx="7772400" cy="1483282"/>
          </a:xfrm>
          <a:prstGeom prst="rect">
            <a:avLst/>
          </a:prstGeom>
        </p:spPr>
      </p:pic>
    </p:spTree>
    <p:extLst>
      <p:ext uri="{BB962C8B-B14F-4D97-AF65-F5344CB8AC3E}">
        <p14:creationId xmlns:p14="http://schemas.microsoft.com/office/powerpoint/2010/main" val="3364204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p:txBody>
          <a:bodyPr/>
          <a:lstStyle/>
          <a:p>
            <a:r>
              <a:rPr lang="en-US" dirty="0"/>
              <a:t>As the first step of preprocessing, the data was split into training and test splits. </a:t>
            </a:r>
          </a:p>
          <a:p>
            <a:r>
              <a:rPr lang="en-US" dirty="0"/>
              <a:t>Features '</a:t>
            </a:r>
            <a:r>
              <a:rPr lang="en-US" dirty="0" err="1"/>
              <a:t>AvgDuration</a:t>
            </a:r>
            <a:r>
              <a:rPr lang="en-US" dirty="0"/>
              <a:t>’ and '</a:t>
            </a:r>
            <a:r>
              <a:rPr lang="en-US" dirty="0" err="1"/>
              <a:t>NumTrips</a:t>
            </a:r>
            <a:r>
              <a:rPr lang="en-US" dirty="0"/>
              <a:t>’, were dropped from the X split. </a:t>
            </a:r>
          </a:p>
          <a:p>
            <a:r>
              <a:rPr lang="en-US" dirty="0"/>
              <a:t>The following code snippet contains the splitting logic as well as the shape of the split data. </a:t>
            </a:r>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Preprocessing – Train Test Split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4</a:t>
            </a:fld>
            <a:endParaRPr lang="en-US" b="1" dirty="0"/>
          </a:p>
        </p:txBody>
      </p:sp>
      <p:pic>
        <p:nvPicPr>
          <p:cNvPr id="6" name="Picture 5" descr="A screenshot of a computer code&#10;&#10;Description automatically generated">
            <a:extLst>
              <a:ext uri="{FF2B5EF4-FFF2-40B4-BE49-F238E27FC236}">
                <a16:creationId xmlns:a16="http://schemas.microsoft.com/office/drawing/2014/main" id="{0FD5ECEF-34AA-B5DF-C8D0-8E435DAFCC6C}"/>
              </a:ext>
            </a:extLst>
          </p:cNvPr>
          <p:cNvPicPr>
            <a:picLocks noChangeAspect="1"/>
          </p:cNvPicPr>
          <p:nvPr/>
        </p:nvPicPr>
        <p:blipFill>
          <a:blip r:embed="rId2"/>
          <a:stretch>
            <a:fillRect/>
          </a:stretch>
        </p:blipFill>
        <p:spPr>
          <a:xfrm>
            <a:off x="1097280" y="3679372"/>
            <a:ext cx="6718300" cy="2286000"/>
          </a:xfrm>
          <a:prstGeom prst="rect">
            <a:avLst/>
          </a:prstGeom>
        </p:spPr>
      </p:pic>
    </p:spTree>
    <p:extLst>
      <p:ext uri="{BB962C8B-B14F-4D97-AF65-F5344CB8AC3E}">
        <p14:creationId xmlns:p14="http://schemas.microsoft.com/office/powerpoint/2010/main" val="1231121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Classification – Establishing a Baseline</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40</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Dummy classifier with most frequent strategy was utilized to establish a baseline. </a:t>
            </a:r>
          </a:p>
          <a:p>
            <a:r>
              <a:rPr lang="en-US" dirty="0"/>
              <a:t>The following is the code and results of classification report on the test sets. </a:t>
            </a:r>
          </a:p>
        </p:txBody>
      </p:sp>
      <p:pic>
        <p:nvPicPr>
          <p:cNvPr id="6" name="Picture 5" descr="A screenshot of a test&#10;&#10;Description automatically generated">
            <a:extLst>
              <a:ext uri="{FF2B5EF4-FFF2-40B4-BE49-F238E27FC236}">
                <a16:creationId xmlns:a16="http://schemas.microsoft.com/office/drawing/2014/main" id="{77BDD97F-BE48-BC44-682A-BBD7FB6F61B7}"/>
              </a:ext>
            </a:extLst>
          </p:cNvPr>
          <p:cNvPicPr>
            <a:picLocks noChangeAspect="1"/>
          </p:cNvPicPr>
          <p:nvPr/>
        </p:nvPicPr>
        <p:blipFill>
          <a:blip r:embed="rId3"/>
          <a:stretch>
            <a:fillRect/>
          </a:stretch>
        </p:blipFill>
        <p:spPr>
          <a:xfrm>
            <a:off x="1197427" y="3203931"/>
            <a:ext cx="5498737" cy="1941862"/>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3FC01600-97F4-3D48-CACD-DF0D24C8453A}"/>
              </a:ext>
            </a:extLst>
          </p:cNvPr>
          <p:cNvPicPr>
            <a:picLocks noChangeAspect="1"/>
          </p:cNvPicPr>
          <p:nvPr/>
        </p:nvPicPr>
        <p:blipFill>
          <a:blip r:embed="rId4"/>
          <a:stretch>
            <a:fillRect/>
          </a:stretch>
        </p:blipFill>
        <p:spPr>
          <a:xfrm>
            <a:off x="5878366" y="4906765"/>
            <a:ext cx="6313632" cy="1450757"/>
          </a:xfrm>
          <a:prstGeom prst="rect">
            <a:avLst/>
          </a:prstGeom>
        </p:spPr>
      </p:pic>
    </p:spTree>
    <p:extLst>
      <p:ext uri="{BB962C8B-B14F-4D97-AF65-F5344CB8AC3E}">
        <p14:creationId xmlns:p14="http://schemas.microsoft.com/office/powerpoint/2010/main" val="4084963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Classification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41</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Before building the initial model, the backend was cleared. </a:t>
            </a:r>
          </a:p>
          <a:p>
            <a:r>
              <a:rPr lang="en-US" dirty="0"/>
              <a:t>Similar to before, the initial network was built with 3 hidden layers. </a:t>
            </a:r>
          </a:p>
          <a:p>
            <a:r>
              <a:rPr lang="en-US" dirty="0"/>
              <a:t>The output layer contains three neurons as we are trying to classify three values and utilizes </a:t>
            </a:r>
            <a:r>
              <a:rPr lang="en-US" dirty="0" err="1"/>
              <a:t>softmax</a:t>
            </a:r>
            <a:r>
              <a:rPr lang="en-US" dirty="0"/>
              <a:t> as the activation function. </a:t>
            </a:r>
          </a:p>
        </p:txBody>
      </p:sp>
      <p:pic>
        <p:nvPicPr>
          <p:cNvPr id="5" name="Picture 4" descr="A screenshot of a computer program&#10;&#10;Description automatically generated">
            <a:extLst>
              <a:ext uri="{FF2B5EF4-FFF2-40B4-BE49-F238E27FC236}">
                <a16:creationId xmlns:a16="http://schemas.microsoft.com/office/drawing/2014/main" id="{5F37E680-74CA-6481-AACE-1103F2326D10}"/>
              </a:ext>
            </a:extLst>
          </p:cNvPr>
          <p:cNvPicPr>
            <a:picLocks noChangeAspect="1"/>
          </p:cNvPicPr>
          <p:nvPr/>
        </p:nvPicPr>
        <p:blipFill rotWithShape="1">
          <a:blip r:embed="rId3"/>
          <a:srcRect t="14942"/>
          <a:stretch/>
        </p:blipFill>
        <p:spPr>
          <a:xfrm>
            <a:off x="1097280" y="4299856"/>
            <a:ext cx="5422900" cy="1771589"/>
          </a:xfrm>
          <a:prstGeom prst="rect">
            <a:avLst/>
          </a:prstGeom>
        </p:spPr>
      </p:pic>
    </p:spTree>
    <p:extLst>
      <p:ext uri="{BB962C8B-B14F-4D97-AF65-F5344CB8AC3E}">
        <p14:creationId xmlns:p14="http://schemas.microsoft.com/office/powerpoint/2010/main" val="3521505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Classification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42</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model was then compiled using </a:t>
            </a:r>
            <a:r>
              <a:rPr lang="en-US" dirty="0" err="1"/>
              <a:t>categorical_crossentropy</a:t>
            </a:r>
            <a:r>
              <a:rPr lang="en-US" dirty="0"/>
              <a:t>, since the problem is essentially a multiclass classification, which essentially quantifies the difference between a model's predicted probability distribution and the true label distribution.</a:t>
            </a:r>
          </a:p>
          <a:p>
            <a:r>
              <a:rPr lang="en-US" dirty="0"/>
              <a:t>Adam was chosen as the initial optimizer with learning rate of .00001.</a:t>
            </a:r>
          </a:p>
          <a:p>
            <a:r>
              <a:rPr lang="en-US" dirty="0"/>
              <a:t>Accuracy was chosen as the evaluation metric. </a:t>
            </a:r>
          </a:p>
          <a:p>
            <a:endParaRPr lang="en-US" dirty="0"/>
          </a:p>
        </p:txBody>
      </p:sp>
    </p:spTree>
    <p:extLst>
      <p:ext uri="{BB962C8B-B14F-4D97-AF65-F5344CB8AC3E}">
        <p14:creationId xmlns:p14="http://schemas.microsoft.com/office/powerpoint/2010/main" val="2354807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Classification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43</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Next, the initial model was fitted on </a:t>
            </a:r>
            <a:r>
              <a:rPr lang="en-US" dirty="0" err="1"/>
              <a:t>X_train</a:t>
            </a:r>
            <a:r>
              <a:rPr lang="en-US" dirty="0"/>
              <a:t> and </a:t>
            </a:r>
            <a:r>
              <a:rPr lang="en-US" dirty="0" err="1"/>
              <a:t>y_train_cat</a:t>
            </a:r>
            <a:r>
              <a:rPr lang="en-US" dirty="0"/>
              <a:t> (encoded </a:t>
            </a:r>
            <a:r>
              <a:rPr lang="en-US" dirty="0" err="1"/>
              <a:t>y_train</a:t>
            </a:r>
            <a:r>
              <a:rPr lang="en-US" dirty="0"/>
              <a:t>) with the following settings. </a:t>
            </a:r>
          </a:p>
          <a:p>
            <a:r>
              <a:rPr lang="en-US" dirty="0"/>
              <a:t>Early stopping with patience of 10 was utilized. </a:t>
            </a:r>
          </a:p>
          <a:p>
            <a:r>
              <a:rPr lang="en-US" dirty="0"/>
              <a:t>20% of the training data is used for validation. </a:t>
            </a:r>
          </a:p>
          <a:p>
            <a:endParaRPr lang="en-US" dirty="0"/>
          </a:p>
        </p:txBody>
      </p:sp>
      <p:pic>
        <p:nvPicPr>
          <p:cNvPr id="5" name="Picture 4" descr="A screenshot of a computer code&#10;&#10;Description automatically generated">
            <a:extLst>
              <a:ext uri="{FF2B5EF4-FFF2-40B4-BE49-F238E27FC236}">
                <a16:creationId xmlns:a16="http://schemas.microsoft.com/office/drawing/2014/main" id="{28190F0F-A8DE-C3D0-FE19-FA097B45771D}"/>
              </a:ext>
            </a:extLst>
          </p:cNvPr>
          <p:cNvPicPr>
            <a:picLocks noChangeAspect="1"/>
          </p:cNvPicPr>
          <p:nvPr/>
        </p:nvPicPr>
        <p:blipFill>
          <a:blip r:embed="rId3"/>
          <a:stretch>
            <a:fillRect/>
          </a:stretch>
        </p:blipFill>
        <p:spPr>
          <a:xfrm>
            <a:off x="1097280" y="4063645"/>
            <a:ext cx="7772400" cy="2113991"/>
          </a:xfrm>
          <a:prstGeom prst="rect">
            <a:avLst/>
          </a:prstGeom>
        </p:spPr>
      </p:pic>
    </p:spTree>
    <p:extLst>
      <p:ext uri="{BB962C8B-B14F-4D97-AF65-F5344CB8AC3E}">
        <p14:creationId xmlns:p14="http://schemas.microsoft.com/office/powerpoint/2010/main" val="839636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Classification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44</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Here is the summary of the initial model. </a:t>
            </a:r>
          </a:p>
        </p:txBody>
      </p:sp>
      <p:pic>
        <p:nvPicPr>
          <p:cNvPr id="6" name="Picture 5" descr="A table with text and numbers&#10;&#10;Description automatically generated">
            <a:extLst>
              <a:ext uri="{FF2B5EF4-FFF2-40B4-BE49-F238E27FC236}">
                <a16:creationId xmlns:a16="http://schemas.microsoft.com/office/drawing/2014/main" id="{AE60D4E9-489B-FDF2-D8B5-559BE7AFE7DD}"/>
              </a:ext>
            </a:extLst>
          </p:cNvPr>
          <p:cNvPicPr>
            <a:picLocks noChangeAspect="1"/>
          </p:cNvPicPr>
          <p:nvPr/>
        </p:nvPicPr>
        <p:blipFill>
          <a:blip r:embed="rId3"/>
          <a:stretch>
            <a:fillRect/>
          </a:stretch>
        </p:blipFill>
        <p:spPr>
          <a:xfrm>
            <a:off x="1097280" y="2632529"/>
            <a:ext cx="7772400" cy="3406770"/>
          </a:xfrm>
          <a:prstGeom prst="rect">
            <a:avLst/>
          </a:prstGeom>
        </p:spPr>
      </p:pic>
    </p:spTree>
    <p:extLst>
      <p:ext uri="{BB962C8B-B14F-4D97-AF65-F5344CB8AC3E}">
        <p14:creationId xmlns:p14="http://schemas.microsoft.com/office/powerpoint/2010/main" val="1890548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Classification Neural Network – Evaluating Initial Performance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45</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following graph shows how accuracy and validation accuracy change as the epochs increase. </a:t>
            </a:r>
          </a:p>
        </p:txBody>
      </p:sp>
      <p:pic>
        <p:nvPicPr>
          <p:cNvPr id="5" name="Picture 4" descr="A graph with blue and orange lines&#10;&#10;Description automatically generated">
            <a:extLst>
              <a:ext uri="{FF2B5EF4-FFF2-40B4-BE49-F238E27FC236}">
                <a16:creationId xmlns:a16="http://schemas.microsoft.com/office/drawing/2014/main" id="{E0CC5F85-E358-6F9C-00FC-5012DACAE038}"/>
              </a:ext>
            </a:extLst>
          </p:cNvPr>
          <p:cNvPicPr>
            <a:picLocks noChangeAspect="1"/>
          </p:cNvPicPr>
          <p:nvPr/>
        </p:nvPicPr>
        <p:blipFill>
          <a:blip r:embed="rId3"/>
          <a:stretch>
            <a:fillRect/>
          </a:stretch>
        </p:blipFill>
        <p:spPr>
          <a:xfrm>
            <a:off x="1097280" y="2519362"/>
            <a:ext cx="5547834" cy="3720571"/>
          </a:xfrm>
          <a:prstGeom prst="rect">
            <a:avLst/>
          </a:prstGeom>
        </p:spPr>
      </p:pic>
    </p:spTree>
    <p:extLst>
      <p:ext uri="{BB962C8B-B14F-4D97-AF65-F5344CB8AC3E}">
        <p14:creationId xmlns:p14="http://schemas.microsoft.com/office/powerpoint/2010/main" val="2607593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Classification Neural Network – Evaluating Initial Performance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46</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following graph shows how loss and validation loss change as the model goes through epochs. </a:t>
            </a:r>
          </a:p>
        </p:txBody>
      </p:sp>
      <p:pic>
        <p:nvPicPr>
          <p:cNvPr id="5" name="Picture 4" descr="A graph with numbers and a line&#10;&#10;Description automatically generated">
            <a:extLst>
              <a:ext uri="{FF2B5EF4-FFF2-40B4-BE49-F238E27FC236}">
                <a16:creationId xmlns:a16="http://schemas.microsoft.com/office/drawing/2014/main" id="{EDECDA76-AD16-518D-8AFA-81223A02EF4F}"/>
              </a:ext>
            </a:extLst>
          </p:cNvPr>
          <p:cNvPicPr>
            <a:picLocks noChangeAspect="1"/>
          </p:cNvPicPr>
          <p:nvPr/>
        </p:nvPicPr>
        <p:blipFill>
          <a:blip r:embed="rId3"/>
          <a:stretch>
            <a:fillRect/>
          </a:stretch>
        </p:blipFill>
        <p:spPr>
          <a:xfrm>
            <a:off x="3026228" y="2484725"/>
            <a:ext cx="5666921" cy="3885232"/>
          </a:xfrm>
          <a:prstGeom prst="rect">
            <a:avLst/>
          </a:prstGeom>
        </p:spPr>
      </p:pic>
    </p:spTree>
    <p:extLst>
      <p:ext uri="{BB962C8B-B14F-4D97-AF65-F5344CB8AC3E}">
        <p14:creationId xmlns:p14="http://schemas.microsoft.com/office/powerpoint/2010/main" val="1451012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Classification Neural Network – Evaluating Initial Performance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47</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Bellow is the classification report on the test splits (on the left) and training splits (on the right). </a:t>
            </a:r>
          </a:p>
          <a:p>
            <a:r>
              <a:rPr lang="en-US" dirty="0"/>
              <a:t>As seen here the test and training accuracy are very close, indicating the model is not overfitting.</a:t>
            </a:r>
          </a:p>
        </p:txBody>
      </p:sp>
      <p:pic>
        <p:nvPicPr>
          <p:cNvPr id="6" name="Picture 5" descr="A screenshot of a graph&#10;&#10;Description automatically generated">
            <a:extLst>
              <a:ext uri="{FF2B5EF4-FFF2-40B4-BE49-F238E27FC236}">
                <a16:creationId xmlns:a16="http://schemas.microsoft.com/office/drawing/2014/main" id="{BFE71821-B7B9-C1C9-9302-ACFE6939C65B}"/>
              </a:ext>
            </a:extLst>
          </p:cNvPr>
          <p:cNvPicPr>
            <a:picLocks noChangeAspect="1"/>
          </p:cNvPicPr>
          <p:nvPr/>
        </p:nvPicPr>
        <p:blipFill>
          <a:blip r:embed="rId3"/>
          <a:stretch>
            <a:fillRect/>
          </a:stretch>
        </p:blipFill>
        <p:spPr>
          <a:xfrm>
            <a:off x="1097280" y="3988646"/>
            <a:ext cx="4247893" cy="165728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B1A7514-7156-8E91-881B-93FD5D2AAC01}"/>
              </a:ext>
            </a:extLst>
          </p:cNvPr>
          <p:cNvPicPr>
            <a:picLocks noChangeAspect="1"/>
          </p:cNvPicPr>
          <p:nvPr/>
        </p:nvPicPr>
        <p:blipFill>
          <a:blip r:embed="rId4"/>
          <a:stretch>
            <a:fillRect/>
          </a:stretch>
        </p:blipFill>
        <p:spPr>
          <a:xfrm>
            <a:off x="6039469" y="3877519"/>
            <a:ext cx="4421915" cy="1879541"/>
          </a:xfrm>
          <a:prstGeom prst="rect">
            <a:avLst/>
          </a:prstGeom>
        </p:spPr>
      </p:pic>
    </p:spTree>
    <p:extLst>
      <p:ext uri="{BB962C8B-B14F-4D97-AF65-F5344CB8AC3E}">
        <p14:creationId xmlns:p14="http://schemas.microsoft.com/office/powerpoint/2010/main" val="698932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Classification Neural Network – Evaluating Initial Performance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48</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To further understand the initial model behavior, the confusion matrix of the classification model was plotted. </a:t>
            </a:r>
          </a:p>
        </p:txBody>
      </p:sp>
      <p:pic>
        <p:nvPicPr>
          <p:cNvPr id="6" name="Picture 5" descr="A graph showing a number of different colored squares&#10;&#10;Description automatically generated with medium confidence">
            <a:extLst>
              <a:ext uri="{FF2B5EF4-FFF2-40B4-BE49-F238E27FC236}">
                <a16:creationId xmlns:a16="http://schemas.microsoft.com/office/drawing/2014/main" id="{5EF912A4-EA82-BC65-DA5C-0E1E59C9ABA6}"/>
              </a:ext>
            </a:extLst>
          </p:cNvPr>
          <p:cNvPicPr>
            <a:picLocks noChangeAspect="1"/>
          </p:cNvPicPr>
          <p:nvPr/>
        </p:nvPicPr>
        <p:blipFill>
          <a:blip r:embed="rId3"/>
          <a:stretch>
            <a:fillRect/>
          </a:stretch>
        </p:blipFill>
        <p:spPr>
          <a:xfrm>
            <a:off x="3842655" y="2605069"/>
            <a:ext cx="4180115" cy="3606374"/>
          </a:xfrm>
          <a:prstGeom prst="rect">
            <a:avLst/>
          </a:prstGeom>
        </p:spPr>
      </p:pic>
    </p:spTree>
    <p:extLst>
      <p:ext uri="{BB962C8B-B14F-4D97-AF65-F5344CB8AC3E}">
        <p14:creationId xmlns:p14="http://schemas.microsoft.com/office/powerpoint/2010/main" val="1950059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Classification Neural Network – Evaluating Initial Performance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49</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Just as before, for the first 5 data points, actual answers and the ones predicted by the model is compared. </a:t>
            </a:r>
          </a:p>
          <a:p>
            <a:r>
              <a:rPr lang="en-US" dirty="0"/>
              <a:t>A common theme is that the model has trouble predicting Cruising class. </a:t>
            </a:r>
          </a:p>
          <a:p>
            <a:r>
              <a:rPr lang="en-US" dirty="0"/>
              <a:t>To further investigate this issue, another classifier models was built on oversampled data. </a:t>
            </a:r>
          </a:p>
        </p:txBody>
      </p:sp>
      <p:pic>
        <p:nvPicPr>
          <p:cNvPr id="5" name="Picture 4" descr="A screenshot of a computer code&#10;&#10;Description automatically generated">
            <a:extLst>
              <a:ext uri="{FF2B5EF4-FFF2-40B4-BE49-F238E27FC236}">
                <a16:creationId xmlns:a16="http://schemas.microsoft.com/office/drawing/2014/main" id="{FA5347EB-E781-81ED-66F7-B04B376FA338}"/>
              </a:ext>
            </a:extLst>
          </p:cNvPr>
          <p:cNvPicPr>
            <a:picLocks noChangeAspect="1"/>
          </p:cNvPicPr>
          <p:nvPr/>
        </p:nvPicPr>
        <p:blipFill>
          <a:blip r:embed="rId3"/>
          <a:stretch>
            <a:fillRect/>
          </a:stretch>
        </p:blipFill>
        <p:spPr>
          <a:xfrm>
            <a:off x="1097280" y="3988646"/>
            <a:ext cx="6969019" cy="2357725"/>
          </a:xfrm>
          <a:prstGeom prst="rect">
            <a:avLst/>
          </a:prstGeom>
        </p:spPr>
      </p:pic>
    </p:spTree>
    <p:extLst>
      <p:ext uri="{BB962C8B-B14F-4D97-AF65-F5344CB8AC3E}">
        <p14:creationId xmlns:p14="http://schemas.microsoft.com/office/powerpoint/2010/main" val="1382471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p:txBody>
          <a:bodyPr/>
          <a:lstStyle/>
          <a:p>
            <a:r>
              <a:rPr lang="en-US" dirty="0"/>
              <a:t>Before building the pipeline, each feature was assigned to categorical, numeric, or ordinal buckets. </a:t>
            </a:r>
          </a:p>
          <a:p>
            <a:r>
              <a:rPr lang="en-US" dirty="0"/>
              <a:t>The following features were determined to be categorical: '</a:t>
            </a:r>
            <a:r>
              <a:rPr lang="en-US" dirty="0" err="1"/>
              <a:t>BikeType</a:t>
            </a:r>
            <a:r>
              <a:rPr lang="en-US" dirty="0"/>
              <a:t>', '</a:t>
            </a:r>
            <a:r>
              <a:rPr lang="en-US" dirty="0" err="1"/>
              <a:t>TripType</a:t>
            </a:r>
            <a:r>
              <a:rPr lang="en-US" dirty="0"/>
              <a:t>', 'month', '</a:t>
            </a:r>
            <a:r>
              <a:rPr lang="en-US" dirty="0" err="1"/>
              <a:t>day_of_week</a:t>
            </a:r>
            <a:r>
              <a:rPr lang="en-US" dirty="0"/>
              <a:t>’</a:t>
            </a:r>
          </a:p>
          <a:p>
            <a:r>
              <a:rPr lang="en-US" dirty="0"/>
              <a:t>The following features were determined to be numeric: '</a:t>
            </a:r>
            <a:r>
              <a:rPr lang="en-US" dirty="0" err="1"/>
              <a:t>AvgHumidity</a:t>
            </a:r>
            <a:r>
              <a:rPr lang="en-US" dirty="0"/>
              <a:t>', '</a:t>
            </a:r>
            <a:r>
              <a:rPr lang="en-US" dirty="0" err="1"/>
              <a:t>MinTemp</a:t>
            </a:r>
            <a:r>
              <a:rPr lang="en-US" dirty="0"/>
              <a:t>’, '</a:t>
            </a:r>
            <a:r>
              <a:rPr lang="en-US" dirty="0" err="1"/>
              <a:t>MaxTemp</a:t>
            </a:r>
            <a:r>
              <a:rPr lang="en-US" dirty="0"/>
              <a:t>', 'Windy', 'Rain', 'Snow’</a:t>
            </a:r>
          </a:p>
          <a:p>
            <a:r>
              <a:rPr lang="en-US" dirty="0"/>
              <a:t>Year was determined as an ordinal feature in the pipeline. </a:t>
            </a:r>
          </a:p>
          <a:p>
            <a:r>
              <a:rPr lang="en-US" dirty="0"/>
              <a:t>Numeric values were scaled using </a:t>
            </a:r>
            <a:r>
              <a:rPr lang="en-US" dirty="0" err="1"/>
              <a:t>MinMax</a:t>
            </a:r>
            <a:r>
              <a:rPr lang="en-US" dirty="0"/>
              <a:t> Scaler and categorical features were </a:t>
            </a:r>
            <a:r>
              <a:rPr lang="en-US" dirty="0" err="1"/>
              <a:t>onehotencode</a:t>
            </a:r>
            <a:endParaRPr lang="en-US" dirty="0"/>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Preprocessing – Data Pipeline</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5</a:t>
            </a:fld>
            <a:endParaRPr lang="en-US" b="1" dirty="0"/>
          </a:p>
        </p:txBody>
      </p:sp>
    </p:spTree>
    <p:extLst>
      <p:ext uri="{BB962C8B-B14F-4D97-AF65-F5344CB8AC3E}">
        <p14:creationId xmlns:p14="http://schemas.microsoft.com/office/powerpoint/2010/main" val="39148921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a:xfrm>
            <a:off x="1097280" y="460774"/>
            <a:ext cx="10058400" cy="1450757"/>
          </a:xfrm>
        </p:spPr>
        <p:txBody>
          <a:bodyPr>
            <a:normAutofit fontScale="90000"/>
          </a:bodyPr>
          <a:lstStyle/>
          <a:p>
            <a:r>
              <a:rPr lang="en-US" dirty="0"/>
              <a:t>Building the Classification Neural Network – Evaluating Initial Performance on Oversampled Data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50</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model architecture for the most part remains the same. </a:t>
            </a:r>
          </a:p>
          <a:p>
            <a:r>
              <a:rPr lang="en-US" dirty="0"/>
              <a:t>To save time, the models is fitted using 500 epochs as opposed to 1000. </a:t>
            </a:r>
          </a:p>
        </p:txBody>
      </p:sp>
      <p:pic>
        <p:nvPicPr>
          <p:cNvPr id="5" name="Picture 4" descr="A screenshot of a computer code&#10;&#10;Description automatically generated">
            <a:extLst>
              <a:ext uri="{FF2B5EF4-FFF2-40B4-BE49-F238E27FC236}">
                <a16:creationId xmlns:a16="http://schemas.microsoft.com/office/drawing/2014/main" id="{71D16689-B5F6-9D98-C5CD-CCDA5B14CB78}"/>
              </a:ext>
            </a:extLst>
          </p:cNvPr>
          <p:cNvPicPr>
            <a:picLocks noChangeAspect="1"/>
          </p:cNvPicPr>
          <p:nvPr/>
        </p:nvPicPr>
        <p:blipFill>
          <a:blip r:embed="rId3"/>
          <a:stretch>
            <a:fillRect/>
          </a:stretch>
        </p:blipFill>
        <p:spPr>
          <a:xfrm>
            <a:off x="1097280" y="3308349"/>
            <a:ext cx="7645400" cy="2222500"/>
          </a:xfrm>
          <a:prstGeom prst="rect">
            <a:avLst/>
          </a:prstGeom>
        </p:spPr>
      </p:pic>
    </p:spTree>
    <p:extLst>
      <p:ext uri="{BB962C8B-B14F-4D97-AF65-F5344CB8AC3E}">
        <p14:creationId xmlns:p14="http://schemas.microsoft.com/office/powerpoint/2010/main" val="1175315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a:xfrm>
            <a:off x="1097280" y="460774"/>
            <a:ext cx="10058400" cy="1450757"/>
          </a:xfrm>
        </p:spPr>
        <p:txBody>
          <a:bodyPr>
            <a:normAutofit fontScale="90000"/>
          </a:bodyPr>
          <a:lstStyle/>
          <a:p>
            <a:r>
              <a:rPr lang="en-US" dirty="0"/>
              <a:t>Building the Classification Neural Network – Evaluating Initial Performance on Oversampled Data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51</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following is the classification report on the test data set using oversampled data. </a:t>
            </a:r>
          </a:p>
          <a:p>
            <a:r>
              <a:rPr lang="en-US" dirty="0"/>
              <a:t>As demonstrated, there was not a significant difference between accuracy when training the models on initial dataset and training the model on oversampled data. </a:t>
            </a:r>
          </a:p>
          <a:p>
            <a:r>
              <a:rPr lang="en-US" dirty="0"/>
              <a:t>However, a quick glance at the new classification reports shoes the model is better able predict cruising class which is the smallest class in the original data. </a:t>
            </a:r>
          </a:p>
        </p:txBody>
      </p:sp>
      <p:pic>
        <p:nvPicPr>
          <p:cNvPr id="6" name="Picture 5" descr="A screenshot of a graph&#10;&#10;Description automatically generated">
            <a:extLst>
              <a:ext uri="{FF2B5EF4-FFF2-40B4-BE49-F238E27FC236}">
                <a16:creationId xmlns:a16="http://schemas.microsoft.com/office/drawing/2014/main" id="{CECD1B20-70F9-E05B-8348-456DBE193A8A}"/>
              </a:ext>
            </a:extLst>
          </p:cNvPr>
          <p:cNvPicPr>
            <a:picLocks noChangeAspect="1"/>
          </p:cNvPicPr>
          <p:nvPr/>
        </p:nvPicPr>
        <p:blipFill rotWithShape="1">
          <a:blip r:embed="rId3"/>
          <a:srcRect t="6533" b="5740"/>
          <a:stretch/>
        </p:blipFill>
        <p:spPr>
          <a:xfrm>
            <a:off x="1036320" y="4267199"/>
            <a:ext cx="6100581" cy="2130027"/>
          </a:xfrm>
          <a:prstGeom prst="rect">
            <a:avLst/>
          </a:prstGeom>
        </p:spPr>
      </p:pic>
    </p:spTree>
    <p:extLst>
      <p:ext uri="{BB962C8B-B14F-4D97-AF65-F5344CB8AC3E}">
        <p14:creationId xmlns:p14="http://schemas.microsoft.com/office/powerpoint/2010/main" val="2258672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a:xfrm>
            <a:off x="1097280" y="460774"/>
            <a:ext cx="10058400" cy="1450757"/>
          </a:xfrm>
        </p:spPr>
        <p:txBody>
          <a:bodyPr>
            <a:normAutofit fontScale="90000"/>
          </a:bodyPr>
          <a:lstStyle/>
          <a:p>
            <a:r>
              <a:rPr lang="en-US" dirty="0"/>
              <a:t>Building the Classification Neural Network – Evaluating Initial Performance on Oversampled Data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52</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The following is the confusion matrix on the test data set using oversampled data. </a:t>
            </a:r>
          </a:p>
          <a:p>
            <a:r>
              <a:rPr lang="en-US" dirty="0"/>
              <a:t>As shown, 76 cruising samples were correctly identified, much better than zero when the model was trained without oversampling the data. </a:t>
            </a:r>
          </a:p>
        </p:txBody>
      </p:sp>
      <p:pic>
        <p:nvPicPr>
          <p:cNvPr id="5" name="Picture 4" descr="A graph of confusion matrix&#10;&#10;Description automatically generated">
            <a:extLst>
              <a:ext uri="{FF2B5EF4-FFF2-40B4-BE49-F238E27FC236}">
                <a16:creationId xmlns:a16="http://schemas.microsoft.com/office/drawing/2014/main" id="{CB1F72D9-D7BB-2377-271B-68F596FFE352}"/>
              </a:ext>
            </a:extLst>
          </p:cNvPr>
          <p:cNvPicPr>
            <a:picLocks noChangeAspect="1"/>
          </p:cNvPicPr>
          <p:nvPr/>
        </p:nvPicPr>
        <p:blipFill>
          <a:blip r:embed="rId3"/>
          <a:stretch>
            <a:fillRect/>
          </a:stretch>
        </p:blipFill>
        <p:spPr>
          <a:xfrm>
            <a:off x="6096000" y="3008139"/>
            <a:ext cx="3928260" cy="3389087"/>
          </a:xfrm>
          <a:prstGeom prst="rect">
            <a:avLst/>
          </a:prstGeom>
        </p:spPr>
      </p:pic>
    </p:spTree>
    <p:extLst>
      <p:ext uri="{BB962C8B-B14F-4D97-AF65-F5344CB8AC3E}">
        <p14:creationId xmlns:p14="http://schemas.microsoft.com/office/powerpoint/2010/main" val="3925196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Classification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53</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As the next step, a hyperband object was created, and the provided model builder function was fed to the hyperband object. </a:t>
            </a:r>
          </a:p>
        </p:txBody>
      </p:sp>
      <p:pic>
        <p:nvPicPr>
          <p:cNvPr id="5" name="Picture 4" descr="A screen shot of a computer code&#10;&#10;Description automatically generated">
            <a:extLst>
              <a:ext uri="{FF2B5EF4-FFF2-40B4-BE49-F238E27FC236}">
                <a16:creationId xmlns:a16="http://schemas.microsoft.com/office/drawing/2014/main" id="{C186E2F0-DD22-3840-66CA-CBE20502224B}"/>
              </a:ext>
            </a:extLst>
          </p:cNvPr>
          <p:cNvPicPr>
            <a:picLocks noChangeAspect="1"/>
          </p:cNvPicPr>
          <p:nvPr/>
        </p:nvPicPr>
        <p:blipFill>
          <a:blip r:embed="rId3"/>
          <a:stretch>
            <a:fillRect/>
          </a:stretch>
        </p:blipFill>
        <p:spPr>
          <a:xfrm>
            <a:off x="1206137" y="3183165"/>
            <a:ext cx="4953000" cy="2146300"/>
          </a:xfrm>
          <a:prstGeom prst="rect">
            <a:avLst/>
          </a:prstGeom>
        </p:spPr>
      </p:pic>
    </p:spTree>
    <p:extLst>
      <p:ext uri="{BB962C8B-B14F-4D97-AF65-F5344CB8AC3E}">
        <p14:creationId xmlns:p14="http://schemas.microsoft.com/office/powerpoint/2010/main" val="1781935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Classification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54</a:t>
            </a:fld>
            <a:endParaRPr lang="en-US" b="1" dirty="0"/>
          </a:p>
        </p:txBody>
      </p:sp>
      <p:sp>
        <p:nvSpPr>
          <p:cNvPr id="8" name="Content Placeholder 7">
            <a:extLst>
              <a:ext uri="{FF2B5EF4-FFF2-40B4-BE49-F238E27FC236}">
                <a16:creationId xmlns:a16="http://schemas.microsoft.com/office/drawing/2014/main" id="{68A95905-7682-25C9-3DB6-EDDEF374282A}"/>
              </a:ext>
            </a:extLst>
          </p:cNvPr>
          <p:cNvSpPr>
            <a:spLocks noGrp="1"/>
          </p:cNvSpPr>
          <p:nvPr>
            <p:ph idx="1"/>
          </p:nvPr>
        </p:nvSpPr>
        <p:spPr/>
        <p:txBody>
          <a:bodyPr>
            <a:normAutofit/>
          </a:bodyPr>
          <a:lstStyle/>
          <a:p>
            <a:r>
              <a:rPr lang="en-US" dirty="0"/>
              <a:t>After clearing the backend, the tuner searched for the best values. </a:t>
            </a:r>
          </a:p>
        </p:txBody>
      </p:sp>
      <p:pic>
        <p:nvPicPr>
          <p:cNvPr id="5" name="Picture 4" descr="A white background with black numbers and text&#10;&#10;Description automatically generated">
            <a:extLst>
              <a:ext uri="{FF2B5EF4-FFF2-40B4-BE49-F238E27FC236}">
                <a16:creationId xmlns:a16="http://schemas.microsoft.com/office/drawing/2014/main" id="{AFADE89B-B9FF-66A2-0C3A-DDC69C630CE0}"/>
              </a:ext>
            </a:extLst>
          </p:cNvPr>
          <p:cNvPicPr>
            <a:picLocks noChangeAspect="1"/>
          </p:cNvPicPr>
          <p:nvPr/>
        </p:nvPicPr>
        <p:blipFill>
          <a:blip r:embed="rId3"/>
          <a:stretch>
            <a:fillRect/>
          </a:stretch>
        </p:blipFill>
        <p:spPr>
          <a:xfrm>
            <a:off x="1214664" y="2973615"/>
            <a:ext cx="5016500" cy="1498600"/>
          </a:xfrm>
          <a:prstGeom prst="rect">
            <a:avLst/>
          </a:prstGeom>
        </p:spPr>
      </p:pic>
    </p:spTree>
    <p:extLst>
      <p:ext uri="{BB962C8B-B14F-4D97-AF65-F5344CB8AC3E}">
        <p14:creationId xmlns:p14="http://schemas.microsoft.com/office/powerpoint/2010/main" val="705536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Classification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55</a:t>
            </a:fld>
            <a:endParaRPr lang="en-US" b="1" dirty="0"/>
          </a:p>
        </p:txBody>
      </p:sp>
      <p:pic>
        <p:nvPicPr>
          <p:cNvPr id="5" name="Content Placeholder 4" descr="A screenshot of a computer program&#10;&#10;Description automatically generated">
            <a:extLst>
              <a:ext uri="{FF2B5EF4-FFF2-40B4-BE49-F238E27FC236}">
                <a16:creationId xmlns:a16="http://schemas.microsoft.com/office/drawing/2014/main" id="{855B9B2C-FC71-E5B4-7DAD-3C1DCD450835}"/>
              </a:ext>
            </a:extLst>
          </p:cNvPr>
          <p:cNvPicPr>
            <a:picLocks noGrp="1" noChangeAspect="1"/>
          </p:cNvPicPr>
          <p:nvPr>
            <p:ph idx="1"/>
          </p:nvPr>
        </p:nvPicPr>
        <p:blipFill>
          <a:blip r:embed="rId3"/>
          <a:stretch>
            <a:fillRect/>
          </a:stretch>
        </p:blipFill>
        <p:spPr>
          <a:xfrm>
            <a:off x="1097280" y="3516010"/>
            <a:ext cx="6519180" cy="2723923"/>
          </a:xfrm>
        </p:spPr>
      </p:pic>
      <p:sp>
        <p:nvSpPr>
          <p:cNvPr id="10" name="Content Placeholder 7">
            <a:extLst>
              <a:ext uri="{FF2B5EF4-FFF2-40B4-BE49-F238E27FC236}">
                <a16:creationId xmlns:a16="http://schemas.microsoft.com/office/drawing/2014/main" id="{6B4F4C80-9212-2A44-8F34-B8516832DFE1}"/>
              </a:ext>
            </a:extLst>
          </p:cNvPr>
          <p:cNvSpPr txBox="1">
            <a:spLocks/>
          </p:cNvSpPr>
          <p:nvPr/>
        </p:nvSpPr>
        <p:spPr>
          <a:xfrm>
            <a:off x="1097280" y="2108201"/>
            <a:ext cx="100584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Based on the the values that the tuner object found, a new model was trained on the original data. </a:t>
            </a:r>
          </a:p>
          <a:p>
            <a:r>
              <a:rPr lang="en-US" dirty="0"/>
              <a:t>The following values are the best parameters found by the tuner. </a:t>
            </a:r>
          </a:p>
        </p:txBody>
      </p:sp>
    </p:spTree>
    <p:extLst>
      <p:ext uri="{BB962C8B-B14F-4D97-AF65-F5344CB8AC3E}">
        <p14:creationId xmlns:p14="http://schemas.microsoft.com/office/powerpoint/2010/main" val="3885608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Classification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56</a:t>
            </a:fld>
            <a:endParaRPr lang="en-US" b="1" dirty="0"/>
          </a:p>
        </p:txBody>
      </p:sp>
      <p:sp>
        <p:nvSpPr>
          <p:cNvPr id="6" name="Content Placeholder 5">
            <a:extLst>
              <a:ext uri="{FF2B5EF4-FFF2-40B4-BE49-F238E27FC236}">
                <a16:creationId xmlns:a16="http://schemas.microsoft.com/office/drawing/2014/main" id="{10FA18B4-6FE6-938D-274C-A7C5076732A0}"/>
              </a:ext>
            </a:extLst>
          </p:cNvPr>
          <p:cNvSpPr>
            <a:spLocks noGrp="1"/>
          </p:cNvSpPr>
          <p:nvPr>
            <p:ph idx="1"/>
          </p:nvPr>
        </p:nvSpPr>
        <p:spPr/>
        <p:txBody>
          <a:bodyPr/>
          <a:lstStyle/>
          <a:p>
            <a:r>
              <a:rPr lang="en-US" dirty="0"/>
              <a:t>Summary of the best model</a:t>
            </a:r>
          </a:p>
        </p:txBody>
      </p:sp>
      <p:pic>
        <p:nvPicPr>
          <p:cNvPr id="8" name="Picture 7" descr="A screenshot of a computer&#10;&#10;Description automatically generated">
            <a:extLst>
              <a:ext uri="{FF2B5EF4-FFF2-40B4-BE49-F238E27FC236}">
                <a16:creationId xmlns:a16="http://schemas.microsoft.com/office/drawing/2014/main" id="{CCEE000D-E5D9-A734-B159-2A194EB59FDD}"/>
              </a:ext>
            </a:extLst>
          </p:cNvPr>
          <p:cNvPicPr>
            <a:picLocks noChangeAspect="1"/>
          </p:cNvPicPr>
          <p:nvPr/>
        </p:nvPicPr>
        <p:blipFill>
          <a:blip r:embed="rId3"/>
          <a:stretch>
            <a:fillRect/>
          </a:stretch>
        </p:blipFill>
        <p:spPr>
          <a:xfrm>
            <a:off x="1097280" y="2713264"/>
            <a:ext cx="7772400" cy="2844417"/>
          </a:xfrm>
          <a:prstGeom prst="rect">
            <a:avLst/>
          </a:prstGeom>
        </p:spPr>
      </p:pic>
    </p:spTree>
    <p:extLst>
      <p:ext uri="{BB962C8B-B14F-4D97-AF65-F5344CB8AC3E}">
        <p14:creationId xmlns:p14="http://schemas.microsoft.com/office/powerpoint/2010/main" val="4149806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Tuning the Classification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57</a:t>
            </a:fld>
            <a:endParaRPr lang="en-US" b="1" dirty="0"/>
          </a:p>
        </p:txBody>
      </p:sp>
      <p:sp>
        <p:nvSpPr>
          <p:cNvPr id="17" name="Content Placeholder 16">
            <a:extLst>
              <a:ext uri="{FF2B5EF4-FFF2-40B4-BE49-F238E27FC236}">
                <a16:creationId xmlns:a16="http://schemas.microsoft.com/office/drawing/2014/main" id="{4E16FA9C-1FE7-AD5A-DFB7-BBB2E373179B}"/>
              </a:ext>
            </a:extLst>
          </p:cNvPr>
          <p:cNvSpPr>
            <a:spLocks noGrp="1"/>
          </p:cNvSpPr>
          <p:nvPr>
            <p:ph idx="1"/>
          </p:nvPr>
        </p:nvSpPr>
        <p:spPr/>
        <p:txBody>
          <a:bodyPr/>
          <a:lstStyle/>
          <a:p>
            <a:r>
              <a:rPr lang="en-US" dirty="0"/>
              <a:t>Accuracy vs epochs graph is shown below. </a:t>
            </a:r>
          </a:p>
        </p:txBody>
      </p:sp>
      <p:pic>
        <p:nvPicPr>
          <p:cNvPr id="19" name="Picture 18" descr="A graph with blue and orange lines&#10;&#10;Description automatically generated">
            <a:extLst>
              <a:ext uri="{FF2B5EF4-FFF2-40B4-BE49-F238E27FC236}">
                <a16:creationId xmlns:a16="http://schemas.microsoft.com/office/drawing/2014/main" id="{F69AC192-E411-559C-E5D8-FECA02116F79}"/>
              </a:ext>
            </a:extLst>
          </p:cNvPr>
          <p:cNvPicPr>
            <a:picLocks noChangeAspect="1"/>
          </p:cNvPicPr>
          <p:nvPr/>
        </p:nvPicPr>
        <p:blipFill>
          <a:blip r:embed="rId3"/>
          <a:stretch>
            <a:fillRect/>
          </a:stretch>
        </p:blipFill>
        <p:spPr>
          <a:xfrm>
            <a:off x="1326643" y="2597107"/>
            <a:ext cx="5205548" cy="3491022"/>
          </a:xfrm>
          <a:prstGeom prst="rect">
            <a:avLst/>
          </a:prstGeom>
        </p:spPr>
      </p:pic>
    </p:spTree>
    <p:extLst>
      <p:ext uri="{BB962C8B-B14F-4D97-AF65-F5344CB8AC3E}">
        <p14:creationId xmlns:p14="http://schemas.microsoft.com/office/powerpoint/2010/main" val="1573792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The Optimal Classification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58</a:t>
            </a:fld>
            <a:endParaRPr lang="en-US" b="1" dirty="0"/>
          </a:p>
        </p:txBody>
      </p:sp>
      <p:sp>
        <p:nvSpPr>
          <p:cNvPr id="9" name="TextBox 8">
            <a:extLst>
              <a:ext uri="{FF2B5EF4-FFF2-40B4-BE49-F238E27FC236}">
                <a16:creationId xmlns:a16="http://schemas.microsoft.com/office/drawing/2014/main" id="{59498451-1A0C-27BC-9EAB-DFD6DAB0D01F}"/>
              </a:ext>
            </a:extLst>
          </p:cNvPr>
          <p:cNvSpPr txBox="1"/>
          <p:nvPr/>
        </p:nvSpPr>
        <p:spPr>
          <a:xfrm>
            <a:off x="1687286" y="2764971"/>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8301641E-9144-47B4-6223-F68729987951}"/>
              </a:ext>
            </a:extLst>
          </p:cNvPr>
          <p:cNvSpPr txBox="1"/>
          <p:nvPr/>
        </p:nvSpPr>
        <p:spPr>
          <a:xfrm>
            <a:off x="3744686" y="4452257"/>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DB563E89-3FFA-36EE-753A-454A63F0CFEE}"/>
              </a:ext>
            </a:extLst>
          </p:cNvPr>
          <p:cNvSpPr txBox="1"/>
          <p:nvPr/>
        </p:nvSpPr>
        <p:spPr>
          <a:xfrm>
            <a:off x="4397829" y="3973286"/>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F07DA9B-67D0-9621-712C-63775EA885C9}"/>
              </a:ext>
            </a:extLst>
          </p:cNvPr>
          <p:cNvSpPr txBox="1"/>
          <p:nvPr/>
        </p:nvSpPr>
        <p:spPr>
          <a:xfrm>
            <a:off x="1719943" y="2079171"/>
            <a:ext cx="184731" cy="369332"/>
          </a:xfrm>
          <a:prstGeom prst="rect">
            <a:avLst/>
          </a:prstGeom>
          <a:noFill/>
        </p:spPr>
        <p:txBody>
          <a:bodyPr wrap="none" rtlCol="0">
            <a:spAutoFit/>
          </a:bodyPr>
          <a:lstStyle/>
          <a:p>
            <a:endParaRPr lang="en-US"/>
          </a:p>
        </p:txBody>
      </p:sp>
      <p:pic>
        <p:nvPicPr>
          <p:cNvPr id="5" name="Content Placeholder 4" descr="A screenshot of a graph&#10;&#10;Description automatically generated">
            <a:extLst>
              <a:ext uri="{FF2B5EF4-FFF2-40B4-BE49-F238E27FC236}">
                <a16:creationId xmlns:a16="http://schemas.microsoft.com/office/drawing/2014/main" id="{A946CE1D-1245-906B-6011-5F623FE344E6}"/>
              </a:ext>
            </a:extLst>
          </p:cNvPr>
          <p:cNvPicPr>
            <a:picLocks noGrp="1" noChangeAspect="1"/>
          </p:cNvPicPr>
          <p:nvPr>
            <p:ph idx="1"/>
          </p:nvPr>
        </p:nvPicPr>
        <p:blipFill rotWithShape="1">
          <a:blip r:embed="rId3"/>
          <a:srcRect t="10913"/>
          <a:stretch/>
        </p:blipFill>
        <p:spPr>
          <a:xfrm>
            <a:off x="1097280" y="3791073"/>
            <a:ext cx="4905670" cy="1840594"/>
          </a:xfrm>
        </p:spPr>
      </p:pic>
      <p:pic>
        <p:nvPicPr>
          <p:cNvPr id="7" name="Picture 6" descr="A screenshot of a test&#10;&#10;Description automatically generated">
            <a:extLst>
              <a:ext uri="{FF2B5EF4-FFF2-40B4-BE49-F238E27FC236}">
                <a16:creationId xmlns:a16="http://schemas.microsoft.com/office/drawing/2014/main" id="{3808E4C1-696E-5CE9-9CB1-D3DD270CEBB8}"/>
              </a:ext>
            </a:extLst>
          </p:cNvPr>
          <p:cNvPicPr>
            <a:picLocks noChangeAspect="1"/>
          </p:cNvPicPr>
          <p:nvPr/>
        </p:nvPicPr>
        <p:blipFill>
          <a:blip r:embed="rId4"/>
          <a:stretch>
            <a:fillRect/>
          </a:stretch>
        </p:blipFill>
        <p:spPr>
          <a:xfrm>
            <a:off x="6126480" y="3699009"/>
            <a:ext cx="4905669" cy="2024722"/>
          </a:xfrm>
          <a:prstGeom prst="rect">
            <a:avLst/>
          </a:prstGeom>
        </p:spPr>
      </p:pic>
      <p:sp>
        <p:nvSpPr>
          <p:cNvPr id="8" name="Content Placeholder 7">
            <a:extLst>
              <a:ext uri="{FF2B5EF4-FFF2-40B4-BE49-F238E27FC236}">
                <a16:creationId xmlns:a16="http://schemas.microsoft.com/office/drawing/2014/main" id="{4AAAA1E1-8346-C818-7D27-31F4F60B48D5}"/>
              </a:ext>
            </a:extLst>
          </p:cNvPr>
          <p:cNvSpPr txBox="1">
            <a:spLocks/>
          </p:cNvSpPr>
          <p:nvPr/>
        </p:nvSpPr>
        <p:spPr>
          <a:xfrm>
            <a:off x="1097280" y="2108201"/>
            <a:ext cx="100584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model trained with the optimal hyperparameters on the original training data (and not the oversampled training data) was used to classify the train and test splits. </a:t>
            </a:r>
          </a:p>
          <a:p>
            <a:r>
              <a:rPr lang="en-US" dirty="0"/>
              <a:t>The following is the classification reports for both train and test splits. </a:t>
            </a:r>
          </a:p>
        </p:txBody>
      </p:sp>
    </p:spTree>
    <p:extLst>
      <p:ext uri="{BB962C8B-B14F-4D97-AF65-F5344CB8AC3E}">
        <p14:creationId xmlns:p14="http://schemas.microsoft.com/office/powerpoint/2010/main" val="3918648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The Optimal Classification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59</a:t>
            </a:fld>
            <a:endParaRPr lang="en-US" b="1" dirty="0"/>
          </a:p>
        </p:txBody>
      </p:sp>
      <p:sp>
        <p:nvSpPr>
          <p:cNvPr id="9" name="TextBox 8">
            <a:extLst>
              <a:ext uri="{FF2B5EF4-FFF2-40B4-BE49-F238E27FC236}">
                <a16:creationId xmlns:a16="http://schemas.microsoft.com/office/drawing/2014/main" id="{59498451-1A0C-27BC-9EAB-DFD6DAB0D01F}"/>
              </a:ext>
            </a:extLst>
          </p:cNvPr>
          <p:cNvSpPr txBox="1"/>
          <p:nvPr/>
        </p:nvSpPr>
        <p:spPr>
          <a:xfrm>
            <a:off x="1687286" y="2764971"/>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8301641E-9144-47B4-6223-F68729987951}"/>
              </a:ext>
            </a:extLst>
          </p:cNvPr>
          <p:cNvSpPr txBox="1"/>
          <p:nvPr/>
        </p:nvSpPr>
        <p:spPr>
          <a:xfrm>
            <a:off x="3744686" y="4452257"/>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DB563E89-3FFA-36EE-753A-454A63F0CFEE}"/>
              </a:ext>
            </a:extLst>
          </p:cNvPr>
          <p:cNvSpPr txBox="1"/>
          <p:nvPr/>
        </p:nvSpPr>
        <p:spPr>
          <a:xfrm>
            <a:off x="4397829" y="3973286"/>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F07DA9B-67D0-9621-712C-63775EA885C9}"/>
              </a:ext>
            </a:extLst>
          </p:cNvPr>
          <p:cNvSpPr txBox="1"/>
          <p:nvPr/>
        </p:nvSpPr>
        <p:spPr>
          <a:xfrm>
            <a:off x="1719943" y="2079171"/>
            <a:ext cx="184731" cy="369332"/>
          </a:xfrm>
          <a:prstGeom prst="rect">
            <a:avLst/>
          </a:prstGeom>
          <a:noFill/>
        </p:spPr>
        <p:txBody>
          <a:bodyPr wrap="none" rtlCol="0">
            <a:spAutoFit/>
          </a:bodyPr>
          <a:lstStyle/>
          <a:p>
            <a:endParaRPr lang="en-US"/>
          </a:p>
        </p:txBody>
      </p:sp>
      <p:pic>
        <p:nvPicPr>
          <p:cNvPr id="5" name="Content Placeholder 4" descr="A black text on a white background&#10;&#10;Description automatically generated">
            <a:extLst>
              <a:ext uri="{FF2B5EF4-FFF2-40B4-BE49-F238E27FC236}">
                <a16:creationId xmlns:a16="http://schemas.microsoft.com/office/drawing/2014/main" id="{D98D3C7F-3D32-7212-ACA0-9BE39704572C}"/>
              </a:ext>
            </a:extLst>
          </p:cNvPr>
          <p:cNvPicPr>
            <a:picLocks noGrp="1" noChangeAspect="1"/>
          </p:cNvPicPr>
          <p:nvPr>
            <p:ph idx="1"/>
          </p:nvPr>
        </p:nvPicPr>
        <p:blipFill>
          <a:blip r:embed="rId3"/>
          <a:stretch>
            <a:fillRect/>
          </a:stretch>
        </p:blipFill>
        <p:spPr>
          <a:xfrm>
            <a:off x="1134836" y="2949637"/>
            <a:ext cx="5219700" cy="1384300"/>
          </a:xfrm>
        </p:spPr>
      </p:pic>
      <p:sp>
        <p:nvSpPr>
          <p:cNvPr id="6" name="Content Placeholder 7">
            <a:extLst>
              <a:ext uri="{FF2B5EF4-FFF2-40B4-BE49-F238E27FC236}">
                <a16:creationId xmlns:a16="http://schemas.microsoft.com/office/drawing/2014/main" id="{8C10D3D5-54B4-2375-002D-4DBC2928B5AB}"/>
              </a:ext>
            </a:extLst>
          </p:cNvPr>
          <p:cNvSpPr txBox="1">
            <a:spLocks/>
          </p:cNvSpPr>
          <p:nvPr/>
        </p:nvSpPr>
        <p:spPr>
          <a:xfrm>
            <a:off x="1097280" y="2108201"/>
            <a:ext cx="100584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tuned classification model was used to classify 5 instances and was compared to the actual answers.</a:t>
            </a:r>
          </a:p>
        </p:txBody>
      </p:sp>
    </p:spTree>
    <p:extLst>
      <p:ext uri="{BB962C8B-B14F-4D97-AF65-F5344CB8AC3E}">
        <p14:creationId xmlns:p14="http://schemas.microsoft.com/office/powerpoint/2010/main" val="3267864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program&#10;&#10;Description automatically generated">
            <a:extLst>
              <a:ext uri="{FF2B5EF4-FFF2-40B4-BE49-F238E27FC236}">
                <a16:creationId xmlns:a16="http://schemas.microsoft.com/office/drawing/2014/main" id="{EB01B4D0-4F06-C057-55A7-CA6D295FAB7C}"/>
              </a:ext>
            </a:extLst>
          </p:cNvPr>
          <p:cNvPicPr>
            <a:picLocks noGrp="1" noChangeAspect="1"/>
          </p:cNvPicPr>
          <p:nvPr>
            <p:ph idx="1"/>
          </p:nvPr>
        </p:nvPicPr>
        <p:blipFill>
          <a:blip r:embed="rId2"/>
          <a:stretch>
            <a:fillRect/>
          </a:stretch>
        </p:blipFill>
        <p:spPr>
          <a:xfrm>
            <a:off x="8654925" y="1960082"/>
            <a:ext cx="3537075" cy="3760788"/>
          </a:xfrm>
        </p:spPr>
      </p:pic>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Preprocessing – Data Pipeline</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6</a:t>
            </a:fld>
            <a:endParaRPr lang="en-US" b="1" dirty="0"/>
          </a:p>
        </p:txBody>
      </p:sp>
      <p:sp>
        <p:nvSpPr>
          <p:cNvPr id="10" name="Content Placeholder 1">
            <a:extLst>
              <a:ext uri="{FF2B5EF4-FFF2-40B4-BE49-F238E27FC236}">
                <a16:creationId xmlns:a16="http://schemas.microsoft.com/office/drawing/2014/main" id="{7EC455FB-D98C-7758-5147-60AEF86F8084}"/>
              </a:ext>
            </a:extLst>
          </p:cNvPr>
          <p:cNvSpPr txBox="1">
            <a:spLocks/>
          </p:cNvSpPr>
          <p:nvPr/>
        </p:nvSpPr>
        <p:spPr>
          <a:xfrm>
            <a:off x="1097280" y="2108201"/>
            <a:ext cx="7557645"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following contains the code and the logic behind the pipeline. </a:t>
            </a:r>
          </a:p>
          <a:p>
            <a:r>
              <a:rPr lang="en-US" dirty="0"/>
              <a:t>After fitting and transforming the pipeline on </a:t>
            </a:r>
            <a:r>
              <a:rPr lang="en-US" dirty="0" err="1"/>
              <a:t>X_train</a:t>
            </a:r>
            <a:r>
              <a:rPr lang="en-US" dirty="0"/>
              <a:t>, </a:t>
            </a:r>
            <a:r>
              <a:rPr lang="en-US" dirty="0" err="1"/>
              <a:t>X_train</a:t>
            </a:r>
            <a:r>
              <a:rPr lang="en-US" dirty="0"/>
              <a:t> dataset ended up with the shape (7800, 30).</a:t>
            </a:r>
          </a:p>
          <a:p>
            <a:r>
              <a:rPr lang="en-US" dirty="0"/>
              <a:t>After transforming the pipeline on </a:t>
            </a:r>
            <a:r>
              <a:rPr lang="en-US" dirty="0" err="1"/>
              <a:t>X_test</a:t>
            </a:r>
            <a:r>
              <a:rPr lang="en-US" dirty="0"/>
              <a:t>, the test dataset ended up with the shape (1950, 30). </a:t>
            </a:r>
          </a:p>
        </p:txBody>
      </p:sp>
    </p:spTree>
    <p:extLst>
      <p:ext uri="{BB962C8B-B14F-4D97-AF65-F5344CB8AC3E}">
        <p14:creationId xmlns:p14="http://schemas.microsoft.com/office/powerpoint/2010/main" val="2348166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a:xfrm>
            <a:off x="1097279" y="286603"/>
            <a:ext cx="10158549" cy="1450757"/>
          </a:xfrm>
        </p:spPr>
        <p:txBody>
          <a:bodyPr/>
          <a:lstStyle/>
          <a:p>
            <a:r>
              <a:rPr lang="en-US" dirty="0"/>
              <a:t>Predicting Classes on the Prediction Dataset</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60</a:t>
            </a:fld>
            <a:endParaRPr lang="en-US" b="1" dirty="0"/>
          </a:p>
        </p:txBody>
      </p:sp>
      <p:sp>
        <p:nvSpPr>
          <p:cNvPr id="9" name="TextBox 8">
            <a:extLst>
              <a:ext uri="{FF2B5EF4-FFF2-40B4-BE49-F238E27FC236}">
                <a16:creationId xmlns:a16="http://schemas.microsoft.com/office/drawing/2014/main" id="{59498451-1A0C-27BC-9EAB-DFD6DAB0D01F}"/>
              </a:ext>
            </a:extLst>
          </p:cNvPr>
          <p:cNvSpPr txBox="1"/>
          <p:nvPr/>
        </p:nvSpPr>
        <p:spPr>
          <a:xfrm>
            <a:off x="1687286" y="2764971"/>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8301641E-9144-47B4-6223-F68729987951}"/>
              </a:ext>
            </a:extLst>
          </p:cNvPr>
          <p:cNvSpPr txBox="1"/>
          <p:nvPr/>
        </p:nvSpPr>
        <p:spPr>
          <a:xfrm>
            <a:off x="3744686" y="4452257"/>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DB563E89-3FFA-36EE-753A-454A63F0CFEE}"/>
              </a:ext>
            </a:extLst>
          </p:cNvPr>
          <p:cNvSpPr txBox="1"/>
          <p:nvPr/>
        </p:nvSpPr>
        <p:spPr>
          <a:xfrm>
            <a:off x="4397829" y="3973286"/>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F07DA9B-67D0-9621-712C-63775EA885C9}"/>
              </a:ext>
            </a:extLst>
          </p:cNvPr>
          <p:cNvSpPr txBox="1"/>
          <p:nvPr/>
        </p:nvSpPr>
        <p:spPr>
          <a:xfrm>
            <a:off x="1719943" y="2079171"/>
            <a:ext cx="184731" cy="369332"/>
          </a:xfrm>
          <a:prstGeom prst="rect">
            <a:avLst/>
          </a:prstGeom>
          <a:noFill/>
        </p:spPr>
        <p:txBody>
          <a:bodyPr wrap="none" rtlCol="0">
            <a:spAutoFit/>
          </a:bodyPr>
          <a:lstStyle/>
          <a:p>
            <a:endParaRPr lang="en-US"/>
          </a:p>
        </p:txBody>
      </p:sp>
      <p:sp>
        <p:nvSpPr>
          <p:cNvPr id="17" name="Content Placeholder 16">
            <a:extLst>
              <a:ext uri="{FF2B5EF4-FFF2-40B4-BE49-F238E27FC236}">
                <a16:creationId xmlns:a16="http://schemas.microsoft.com/office/drawing/2014/main" id="{4E16FA9C-1FE7-AD5A-DFB7-BBB2E373179B}"/>
              </a:ext>
            </a:extLst>
          </p:cNvPr>
          <p:cNvSpPr>
            <a:spLocks noGrp="1"/>
          </p:cNvSpPr>
          <p:nvPr>
            <p:ph idx="1"/>
          </p:nvPr>
        </p:nvSpPr>
        <p:spPr/>
        <p:txBody>
          <a:bodyPr/>
          <a:lstStyle/>
          <a:p>
            <a:r>
              <a:rPr lang="en-US" dirty="0"/>
              <a:t>The best model found by the tuner(without oversampling) was used to predict the classes on the provided prediction dataset. </a:t>
            </a:r>
          </a:p>
        </p:txBody>
      </p:sp>
      <p:pic>
        <p:nvPicPr>
          <p:cNvPr id="5" name="Picture 4" descr="A number of numbers and numbers&#10;&#10;Description automatically generated with medium confidence">
            <a:extLst>
              <a:ext uri="{FF2B5EF4-FFF2-40B4-BE49-F238E27FC236}">
                <a16:creationId xmlns:a16="http://schemas.microsoft.com/office/drawing/2014/main" id="{725C10E5-FF66-085D-1441-9DD5163A122F}"/>
              </a:ext>
            </a:extLst>
          </p:cNvPr>
          <p:cNvPicPr>
            <a:picLocks noChangeAspect="1"/>
          </p:cNvPicPr>
          <p:nvPr/>
        </p:nvPicPr>
        <p:blipFill>
          <a:blip r:embed="rId3"/>
          <a:stretch>
            <a:fillRect/>
          </a:stretch>
        </p:blipFill>
        <p:spPr>
          <a:xfrm>
            <a:off x="1097279" y="2964997"/>
            <a:ext cx="4102100" cy="1536700"/>
          </a:xfrm>
          <a:prstGeom prst="rect">
            <a:avLst/>
          </a:prstGeom>
        </p:spPr>
      </p:pic>
    </p:spTree>
    <p:extLst>
      <p:ext uri="{BB962C8B-B14F-4D97-AF65-F5344CB8AC3E}">
        <p14:creationId xmlns:p14="http://schemas.microsoft.com/office/powerpoint/2010/main" val="1444453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a:xfrm>
            <a:off x="1097279" y="286603"/>
            <a:ext cx="10158549" cy="1450757"/>
          </a:xfrm>
        </p:spPr>
        <p:txBody>
          <a:bodyPr/>
          <a:lstStyle/>
          <a:p>
            <a:r>
              <a:rPr lang="en-US" dirty="0"/>
              <a:t>Predicting Classes on the Prediction Dataset Using Oversampled Training Data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61</a:t>
            </a:fld>
            <a:endParaRPr lang="en-US" b="1" dirty="0"/>
          </a:p>
        </p:txBody>
      </p:sp>
      <p:sp>
        <p:nvSpPr>
          <p:cNvPr id="9" name="TextBox 8">
            <a:extLst>
              <a:ext uri="{FF2B5EF4-FFF2-40B4-BE49-F238E27FC236}">
                <a16:creationId xmlns:a16="http://schemas.microsoft.com/office/drawing/2014/main" id="{59498451-1A0C-27BC-9EAB-DFD6DAB0D01F}"/>
              </a:ext>
            </a:extLst>
          </p:cNvPr>
          <p:cNvSpPr txBox="1"/>
          <p:nvPr/>
        </p:nvSpPr>
        <p:spPr>
          <a:xfrm>
            <a:off x="1687286" y="2764971"/>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8301641E-9144-47B4-6223-F68729987951}"/>
              </a:ext>
            </a:extLst>
          </p:cNvPr>
          <p:cNvSpPr txBox="1"/>
          <p:nvPr/>
        </p:nvSpPr>
        <p:spPr>
          <a:xfrm>
            <a:off x="3744686" y="4452257"/>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DB563E89-3FFA-36EE-753A-454A63F0CFEE}"/>
              </a:ext>
            </a:extLst>
          </p:cNvPr>
          <p:cNvSpPr txBox="1"/>
          <p:nvPr/>
        </p:nvSpPr>
        <p:spPr>
          <a:xfrm>
            <a:off x="4397829" y="3973286"/>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F07DA9B-67D0-9621-712C-63775EA885C9}"/>
              </a:ext>
            </a:extLst>
          </p:cNvPr>
          <p:cNvSpPr txBox="1"/>
          <p:nvPr/>
        </p:nvSpPr>
        <p:spPr>
          <a:xfrm>
            <a:off x="1719943" y="2079171"/>
            <a:ext cx="184731" cy="369332"/>
          </a:xfrm>
          <a:prstGeom prst="rect">
            <a:avLst/>
          </a:prstGeom>
          <a:noFill/>
        </p:spPr>
        <p:txBody>
          <a:bodyPr wrap="none" rtlCol="0">
            <a:spAutoFit/>
          </a:bodyPr>
          <a:lstStyle/>
          <a:p>
            <a:endParaRPr lang="en-US"/>
          </a:p>
        </p:txBody>
      </p:sp>
      <p:sp>
        <p:nvSpPr>
          <p:cNvPr id="17" name="Content Placeholder 16">
            <a:extLst>
              <a:ext uri="{FF2B5EF4-FFF2-40B4-BE49-F238E27FC236}">
                <a16:creationId xmlns:a16="http://schemas.microsoft.com/office/drawing/2014/main" id="{4E16FA9C-1FE7-AD5A-DFB7-BBB2E373179B}"/>
              </a:ext>
            </a:extLst>
          </p:cNvPr>
          <p:cNvSpPr>
            <a:spLocks noGrp="1"/>
          </p:cNvSpPr>
          <p:nvPr>
            <p:ph idx="1"/>
          </p:nvPr>
        </p:nvSpPr>
        <p:spPr/>
        <p:txBody>
          <a:bodyPr/>
          <a:lstStyle/>
          <a:p>
            <a:r>
              <a:rPr lang="en-US" dirty="0"/>
              <a:t>The original model (and not the tuned one) was trained on the oversampled training data and was used to classify the 5 instances provided in the prediction dataset. </a:t>
            </a:r>
          </a:p>
        </p:txBody>
      </p:sp>
      <p:pic>
        <p:nvPicPr>
          <p:cNvPr id="5" name="Picture 4" descr="A number of numbers and numbers&#10;&#10;Description automatically generated with medium confidence">
            <a:extLst>
              <a:ext uri="{FF2B5EF4-FFF2-40B4-BE49-F238E27FC236}">
                <a16:creationId xmlns:a16="http://schemas.microsoft.com/office/drawing/2014/main" id="{C2E1BA33-30F5-978F-08D6-C347A82E5EF5}"/>
              </a:ext>
            </a:extLst>
          </p:cNvPr>
          <p:cNvPicPr>
            <a:picLocks noChangeAspect="1"/>
          </p:cNvPicPr>
          <p:nvPr/>
        </p:nvPicPr>
        <p:blipFill rotWithShape="1">
          <a:blip r:embed="rId3"/>
          <a:srcRect t="4117"/>
          <a:stretch/>
        </p:blipFill>
        <p:spPr>
          <a:xfrm>
            <a:off x="1097279" y="2969231"/>
            <a:ext cx="3911600" cy="1266427"/>
          </a:xfrm>
          <a:prstGeom prst="rect">
            <a:avLst/>
          </a:prstGeom>
        </p:spPr>
      </p:pic>
    </p:spTree>
    <p:extLst>
      <p:ext uri="{BB962C8B-B14F-4D97-AF65-F5344CB8AC3E}">
        <p14:creationId xmlns:p14="http://schemas.microsoft.com/office/powerpoint/2010/main" val="796740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a:xfrm>
            <a:off x="1097279" y="286603"/>
            <a:ext cx="10158549" cy="1450757"/>
          </a:xfrm>
        </p:spPr>
        <p:txBody>
          <a:bodyPr/>
          <a:lstStyle/>
          <a:p>
            <a:r>
              <a:rPr lang="en-US" dirty="0"/>
              <a:t>Predicting Classes on the Prediction Dataset Using the Original Untuned Model</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62</a:t>
            </a:fld>
            <a:endParaRPr lang="en-US" b="1" dirty="0"/>
          </a:p>
        </p:txBody>
      </p:sp>
      <p:sp>
        <p:nvSpPr>
          <p:cNvPr id="9" name="TextBox 8">
            <a:extLst>
              <a:ext uri="{FF2B5EF4-FFF2-40B4-BE49-F238E27FC236}">
                <a16:creationId xmlns:a16="http://schemas.microsoft.com/office/drawing/2014/main" id="{59498451-1A0C-27BC-9EAB-DFD6DAB0D01F}"/>
              </a:ext>
            </a:extLst>
          </p:cNvPr>
          <p:cNvSpPr txBox="1"/>
          <p:nvPr/>
        </p:nvSpPr>
        <p:spPr>
          <a:xfrm>
            <a:off x="1687286" y="2764971"/>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8301641E-9144-47B4-6223-F68729987951}"/>
              </a:ext>
            </a:extLst>
          </p:cNvPr>
          <p:cNvSpPr txBox="1"/>
          <p:nvPr/>
        </p:nvSpPr>
        <p:spPr>
          <a:xfrm>
            <a:off x="3744686" y="4452257"/>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DB563E89-3FFA-36EE-753A-454A63F0CFEE}"/>
              </a:ext>
            </a:extLst>
          </p:cNvPr>
          <p:cNvSpPr txBox="1"/>
          <p:nvPr/>
        </p:nvSpPr>
        <p:spPr>
          <a:xfrm>
            <a:off x="4397829" y="3973286"/>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F07DA9B-67D0-9621-712C-63775EA885C9}"/>
              </a:ext>
            </a:extLst>
          </p:cNvPr>
          <p:cNvSpPr txBox="1"/>
          <p:nvPr/>
        </p:nvSpPr>
        <p:spPr>
          <a:xfrm>
            <a:off x="1719943" y="2079171"/>
            <a:ext cx="184731" cy="369332"/>
          </a:xfrm>
          <a:prstGeom prst="rect">
            <a:avLst/>
          </a:prstGeom>
          <a:noFill/>
        </p:spPr>
        <p:txBody>
          <a:bodyPr wrap="none" rtlCol="0">
            <a:spAutoFit/>
          </a:bodyPr>
          <a:lstStyle/>
          <a:p>
            <a:endParaRPr lang="en-US"/>
          </a:p>
        </p:txBody>
      </p:sp>
      <p:pic>
        <p:nvPicPr>
          <p:cNvPr id="5" name="Content Placeholder 4" descr="A black text on a white background&#10;&#10;Description automatically generated">
            <a:extLst>
              <a:ext uri="{FF2B5EF4-FFF2-40B4-BE49-F238E27FC236}">
                <a16:creationId xmlns:a16="http://schemas.microsoft.com/office/drawing/2014/main" id="{0931F832-43A8-17E2-D11A-A74B988BC1F0}"/>
              </a:ext>
            </a:extLst>
          </p:cNvPr>
          <p:cNvPicPr>
            <a:picLocks noGrp="1" noChangeAspect="1"/>
          </p:cNvPicPr>
          <p:nvPr>
            <p:ph idx="1"/>
          </p:nvPr>
        </p:nvPicPr>
        <p:blipFill rotWithShape="1">
          <a:blip r:embed="rId3"/>
          <a:srcRect t="7088"/>
          <a:stretch/>
        </p:blipFill>
        <p:spPr>
          <a:xfrm>
            <a:off x="1097279" y="3918857"/>
            <a:ext cx="3810000" cy="1227183"/>
          </a:xfrm>
        </p:spPr>
      </p:pic>
      <p:sp>
        <p:nvSpPr>
          <p:cNvPr id="6" name="Content Placeholder 16">
            <a:extLst>
              <a:ext uri="{FF2B5EF4-FFF2-40B4-BE49-F238E27FC236}">
                <a16:creationId xmlns:a16="http://schemas.microsoft.com/office/drawing/2014/main" id="{FFC3A662-BA64-A44F-BA3A-9A21DE3C6611}"/>
              </a:ext>
            </a:extLst>
          </p:cNvPr>
          <p:cNvSpPr txBox="1">
            <a:spLocks/>
          </p:cNvSpPr>
          <p:nvPr/>
        </p:nvSpPr>
        <p:spPr>
          <a:xfrm>
            <a:off x="1097280" y="2108201"/>
            <a:ext cx="100584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To compare the effects of tuning and oversampling to a control model, the original untuned model was used to classify the instances provided in the prediction dataset. </a:t>
            </a:r>
          </a:p>
          <a:p>
            <a:r>
              <a:rPr lang="en-US" dirty="0"/>
              <a:t>The final answers remain the same across the three classifiers utilized in this part of the assignment. </a:t>
            </a:r>
          </a:p>
        </p:txBody>
      </p:sp>
    </p:spTree>
    <p:extLst>
      <p:ext uri="{BB962C8B-B14F-4D97-AF65-F5344CB8AC3E}">
        <p14:creationId xmlns:p14="http://schemas.microsoft.com/office/powerpoint/2010/main" val="1510377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a:xfrm>
            <a:off x="1097280" y="2108201"/>
            <a:ext cx="10058400" cy="3760891"/>
          </a:xfrm>
        </p:spPr>
        <p:txBody>
          <a:bodyPr>
            <a:normAutofit/>
          </a:bodyPr>
          <a:lstStyle/>
          <a:p>
            <a:r>
              <a:rPr lang="en-US" dirty="0"/>
              <a:t>Feature engineering and scaling were essential to model performance. Time-based features like month, </a:t>
            </a:r>
            <a:r>
              <a:rPr lang="en-US" dirty="0" err="1"/>
              <a:t>day_of_week</a:t>
            </a:r>
            <a:r>
              <a:rPr lang="en-US" dirty="0"/>
              <a:t>, and weather variables helped the model detect seasonal and weather-related patterns in bike usage.</a:t>
            </a:r>
          </a:p>
          <a:p>
            <a:r>
              <a:rPr lang="en-US" dirty="0"/>
              <a:t>Learning rate had a significant impact on model stability; while 0.00001 with Adam led to strong performance, extreme values during tuning caused divergence or slow learning.</a:t>
            </a:r>
          </a:p>
          <a:p>
            <a:r>
              <a:rPr lang="en-US" dirty="0"/>
              <a:t>The original manually designed network outperformed the tuned model both in terms of RMSE and prediction realism. </a:t>
            </a:r>
          </a:p>
          <a:p>
            <a:endParaRPr lang="en-US" dirty="0"/>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a:xfrm>
            <a:off x="1097280" y="286603"/>
            <a:ext cx="10058400" cy="1450757"/>
          </a:xfrm>
        </p:spPr>
        <p:txBody>
          <a:bodyPr/>
          <a:lstStyle/>
          <a:p>
            <a:r>
              <a:rPr lang="en-US" dirty="0"/>
              <a:t>Insights</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a:xfrm>
            <a:off x="167431" y="6446837"/>
            <a:ext cx="780010" cy="365125"/>
          </a:xfrm>
        </p:spPr>
        <p:txBody>
          <a:bodyPr/>
          <a:lstStyle/>
          <a:p>
            <a:fld id="{3A98EE3D-8CD1-4C3F-BD1C-C98C9596463C}" type="slidenum">
              <a:rPr lang="en-US" smtClean="0"/>
              <a:pPr/>
              <a:t>63</a:t>
            </a:fld>
            <a:endParaRPr lang="en-US" dirty="0"/>
          </a:p>
        </p:txBody>
      </p:sp>
    </p:spTree>
    <p:extLst>
      <p:ext uri="{BB962C8B-B14F-4D97-AF65-F5344CB8AC3E}">
        <p14:creationId xmlns:p14="http://schemas.microsoft.com/office/powerpoint/2010/main" val="1308201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a:xfrm>
            <a:off x="1097280" y="2108201"/>
            <a:ext cx="10058400" cy="3760891"/>
          </a:xfrm>
        </p:spPr>
        <p:txBody>
          <a:bodyPr/>
          <a:lstStyle/>
          <a:p>
            <a:r>
              <a:rPr lang="en-US" dirty="0"/>
              <a:t>Hyperparameter tuning via Hyperband was not always effective, especially in regression. While efficient, it may prematurely stop promising models. This limitation was evident as the tuned model underperformed compared to the manually designed model.</a:t>
            </a:r>
          </a:p>
          <a:p>
            <a:r>
              <a:rPr lang="en-US" dirty="0"/>
              <a:t>In classification however, the result of hyperband tuning was comparable to the manually designed network. </a:t>
            </a:r>
          </a:p>
          <a:p>
            <a:r>
              <a:rPr lang="en-US" dirty="0"/>
              <a:t>Trip prediction showed strong generalization between training and test sets, as evidenced by near-identical RMSE values. This suggests the network captured stable underlying patterns without overfitting.</a:t>
            </a:r>
          </a:p>
          <a:p>
            <a:endParaRPr lang="en-US" dirty="0"/>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a:xfrm>
            <a:off x="1097280" y="286603"/>
            <a:ext cx="10058400" cy="1450757"/>
          </a:xfrm>
        </p:spPr>
        <p:txBody>
          <a:bodyPr/>
          <a:lstStyle/>
          <a:p>
            <a:r>
              <a:rPr lang="en-US" dirty="0"/>
              <a:t>Insights Continued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a:xfrm>
            <a:off x="167431" y="6446837"/>
            <a:ext cx="780010" cy="365125"/>
          </a:xfrm>
        </p:spPr>
        <p:txBody>
          <a:bodyPr/>
          <a:lstStyle/>
          <a:p>
            <a:fld id="{3A98EE3D-8CD1-4C3F-BD1C-C98C9596463C}" type="slidenum">
              <a:rPr lang="en-US" smtClean="0"/>
              <a:pPr/>
              <a:t>64</a:t>
            </a:fld>
            <a:endParaRPr lang="en-US" dirty="0"/>
          </a:p>
        </p:txBody>
      </p:sp>
    </p:spTree>
    <p:extLst>
      <p:ext uri="{BB962C8B-B14F-4D97-AF65-F5344CB8AC3E}">
        <p14:creationId xmlns:p14="http://schemas.microsoft.com/office/powerpoint/2010/main" val="3096882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a:xfrm>
            <a:off x="1097280" y="2108201"/>
            <a:ext cx="10058400" cy="3760891"/>
          </a:xfrm>
        </p:spPr>
        <p:txBody>
          <a:bodyPr/>
          <a:lstStyle/>
          <a:p>
            <a:r>
              <a:rPr lang="en-US" dirty="0"/>
              <a:t>Evaluation using RMSE on unscaled targets was critical. Without this, performance would be hard to interpret due to normalized output.</a:t>
            </a:r>
          </a:p>
          <a:p>
            <a:r>
              <a:rPr lang="en-US" dirty="0"/>
              <a:t>Neural networks require careful architectural decisions. The number of layers and the number of neurons within each layer should be proportional to data features and number of samples. </a:t>
            </a:r>
          </a:p>
          <a:p>
            <a:r>
              <a:rPr lang="en-US" dirty="0"/>
              <a:t>Insight and expert knowledge could be especially useful when designing and tuning a neural network. </a:t>
            </a:r>
          </a:p>
          <a:p>
            <a:endParaRPr lang="en-US" dirty="0"/>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a:xfrm>
            <a:off x="1097280" y="286603"/>
            <a:ext cx="10058400" cy="1450757"/>
          </a:xfrm>
        </p:spPr>
        <p:txBody>
          <a:bodyPr/>
          <a:lstStyle/>
          <a:p>
            <a:r>
              <a:rPr lang="en-US" dirty="0"/>
              <a:t>Insights Continued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a:xfrm>
            <a:off x="167431" y="6446837"/>
            <a:ext cx="780010" cy="365125"/>
          </a:xfrm>
        </p:spPr>
        <p:txBody>
          <a:bodyPr/>
          <a:lstStyle/>
          <a:p>
            <a:fld id="{3A98EE3D-8CD1-4C3F-BD1C-C98C9596463C}" type="slidenum">
              <a:rPr lang="en-US" smtClean="0"/>
              <a:pPr/>
              <a:t>65</a:t>
            </a:fld>
            <a:endParaRPr lang="en-US" dirty="0"/>
          </a:p>
        </p:txBody>
      </p:sp>
      <p:sp>
        <p:nvSpPr>
          <p:cNvPr id="5" name="TextBox 4">
            <a:extLst>
              <a:ext uri="{FF2B5EF4-FFF2-40B4-BE49-F238E27FC236}">
                <a16:creationId xmlns:a16="http://schemas.microsoft.com/office/drawing/2014/main" id="{D1474B74-F0E2-428B-05A0-E942A0D97C83}"/>
              </a:ext>
            </a:extLst>
          </p:cNvPr>
          <p:cNvSpPr txBox="1"/>
          <p:nvPr/>
        </p:nvSpPr>
        <p:spPr>
          <a:xfrm>
            <a:off x="1426029" y="23186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71500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a:xfrm>
            <a:off x="1097280" y="2108201"/>
            <a:ext cx="10058400" cy="3760891"/>
          </a:xfrm>
        </p:spPr>
        <p:txBody>
          <a:bodyPr>
            <a:normAutofit/>
          </a:bodyPr>
          <a:lstStyle/>
          <a:p>
            <a:r>
              <a:rPr lang="en-US" dirty="0"/>
              <a:t>Human intuition is essential and should be used along side automated tunings. Hyperband may miss models that take longer to improve. It is best to start simple and manually evaluate results and then use iterative tuning. </a:t>
            </a:r>
          </a:p>
          <a:p>
            <a:r>
              <a:rPr lang="en-US" dirty="0"/>
              <a:t>Search space should be extended thoughtfully in tuning. Future tuning could benefit from a broader learning rate range, varying batch sizes, and longer training time.</a:t>
            </a:r>
          </a:p>
          <a:p>
            <a:r>
              <a:rPr lang="en-US" dirty="0"/>
              <a:t>Predicted number of trips can be used for operational planning. These trip forecasts could help </a:t>
            </a:r>
            <a:r>
              <a:rPr lang="en-US" dirty="0" err="1"/>
              <a:t>Indego</a:t>
            </a:r>
            <a:r>
              <a:rPr lang="en-US" dirty="0"/>
              <a:t> optimize bike availability, station stocking, and staffing during high-demand periods.</a:t>
            </a:r>
          </a:p>
          <a:p>
            <a:r>
              <a:rPr lang="en-US" dirty="0"/>
              <a:t>More experimenting should be done especially with regularization and dropout. This  may reduce noise in more complex models and further improve generalization.</a:t>
            </a:r>
          </a:p>
          <a:p>
            <a:endParaRPr lang="en-US" dirty="0"/>
          </a:p>
          <a:p>
            <a:endParaRPr lang="en-US" dirty="0"/>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a:xfrm>
            <a:off x="1097280" y="286603"/>
            <a:ext cx="10058400" cy="1450757"/>
          </a:xfrm>
        </p:spPr>
        <p:txBody>
          <a:bodyPr/>
          <a:lstStyle/>
          <a:p>
            <a:r>
              <a:rPr lang="en-US" dirty="0"/>
              <a:t>Recommendations</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a:xfrm>
            <a:off x="167431" y="6446837"/>
            <a:ext cx="780010" cy="365125"/>
          </a:xfrm>
        </p:spPr>
        <p:txBody>
          <a:bodyPr/>
          <a:lstStyle/>
          <a:p>
            <a:fld id="{3A98EE3D-8CD1-4C3F-BD1C-C98C9596463C}" type="slidenum">
              <a:rPr lang="en-US" smtClean="0"/>
              <a:pPr/>
              <a:t>66</a:t>
            </a:fld>
            <a:endParaRPr lang="en-US" dirty="0"/>
          </a:p>
        </p:txBody>
      </p:sp>
    </p:spTree>
    <p:extLst>
      <p:ext uri="{BB962C8B-B14F-4D97-AF65-F5344CB8AC3E}">
        <p14:creationId xmlns:p14="http://schemas.microsoft.com/office/powerpoint/2010/main" val="331893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Preprocessing – Scaling Y values </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7</a:t>
            </a:fld>
            <a:endParaRPr lang="en-US" b="1" dirty="0"/>
          </a:p>
        </p:txBody>
      </p:sp>
      <p:sp>
        <p:nvSpPr>
          <p:cNvPr id="10" name="Content Placeholder 1">
            <a:extLst>
              <a:ext uri="{FF2B5EF4-FFF2-40B4-BE49-F238E27FC236}">
                <a16:creationId xmlns:a16="http://schemas.microsoft.com/office/drawing/2014/main" id="{7EC455FB-D98C-7758-5147-60AEF86F8084}"/>
              </a:ext>
            </a:extLst>
          </p:cNvPr>
          <p:cNvSpPr txBox="1">
            <a:spLocks/>
          </p:cNvSpPr>
          <p:nvPr/>
        </p:nvSpPr>
        <p:spPr>
          <a:xfrm>
            <a:off x="1097280" y="2108201"/>
            <a:ext cx="100584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t>MinMax</a:t>
            </a:r>
            <a:r>
              <a:rPr lang="en-US" dirty="0"/>
              <a:t> Scaler was initiated and assigned to a variable called </a:t>
            </a:r>
            <a:r>
              <a:rPr lang="en-US" dirty="0" err="1"/>
              <a:t>yscaler</a:t>
            </a:r>
            <a:r>
              <a:rPr lang="en-US" dirty="0"/>
              <a:t>. </a:t>
            </a:r>
          </a:p>
          <a:p>
            <a:r>
              <a:rPr lang="en-US" dirty="0"/>
              <a:t>The scaler was fitted and transformed on </a:t>
            </a:r>
            <a:r>
              <a:rPr lang="en-US" dirty="0" err="1"/>
              <a:t>y_train</a:t>
            </a:r>
            <a:r>
              <a:rPr lang="en-US" dirty="0"/>
              <a:t> and transformed on </a:t>
            </a:r>
            <a:r>
              <a:rPr lang="en-US" dirty="0" err="1"/>
              <a:t>y_test</a:t>
            </a:r>
            <a:r>
              <a:rPr lang="en-US" dirty="0"/>
              <a:t>. </a:t>
            </a:r>
          </a:p>
          <a:p>
            <a:r>
              <a:rPr lang="en-US" dirty="0"/>
              <a:t>The values were scaled to fall between (0,1).</a:t>
            </a:r>
          </a:p>
          <a:p>
            <a:endParaRPr lang="en-US" dirty="0"/>
          </a:p>
        </p:txBody>
      </p:sp>
      <p:sp>
        <p:nvSpPr>
          <p:cNvPr id="11" name="TextBox 10">
            <a:extLst>
              <a:ext uri="{FF2B5EF4-FFF2-40B4-BE49-F238E27FC236}">
                <a16:creationId xmlns:a16="http://schemas.microsoft.com/office/drawing/2014/main" id="{74AC02D9-546E-94C7-E1F1-0D4F59426732}"/>
              </a:ext>
            </a:extLst>
          </p:cNvPr>
          <p:cNvSpPr txBox="1"/>
          <p:nvPr/>
        </p:nvSpPr>
        <p:spPr>
          <a:xfrm>
            <a:off x="7434943" y="2318657"/>
            <a:ext cx="184731" cy="369332"/>
          </a:xfrm>
          <a:prstGeom prst="rect">
            <a:avLst/>
          </a:prstGeom>
          <a:noFill/>
        </p:spPr>
        <p:txBody>
          <a:bodyPr wrap="none" rtlCol="0">
            <a:spAutoFit/>
          </a:bodyPr>
          <a:lstStyle/>
          <a:p>
            <a:endParaRPr lang="en-US" dirty="0"/>
          </a:p>
        </p:txBody>
      </p:sp>
      <p:pic>
        <p:nvPicPr>
          <p:cNvPr id="8" name="Picture 7" descr="A close-up of a computer code&#10;&#10;Description automatically generated">
            <a:extLst>
              <a:ext uri="{FF2B5EF4-FFF2-40B4-BE49-F238E27FC236}">
                <a16:creationId xmlns:a16="http://schemas.microsoft.com/office/drawing/2014/main" id="{042CF497-B9AE-63AF-1FC9-6930D8DE7ED3}"/>
              </a:ext>
            </a:extLst>
          </p:cNvPr>
          <p:cNvPicPr>
            <a:picLocks noChangeAspect="1"/>
          </p:cNvPicPr>
          <p:nvPr/>
        </p:nvPicPr>
        <p:blipFill>
          <a:blip r:embed="rId2"/>
          <a:stretch>
            <a:fillRect/>
          </a:stretch>
        </p:blipFill>
        <p:spPr>
          <a:xfrm>
            <a:off x="1097280" y="3988646"/>
            <a:ext cx="7442200" cy="1371600"/>
          </a:xfrm>
          <a:prstGeom prst="rect">
            <a:avLst/>
          </a:prstGeom>
        </p:spPr>
      </p:pic>
    </p:spTree>
    <p:extLst>
      <p:ext uri="{BB962C8B-B14F-4D97-AF65-F5344CB8AC3E}">
        <p14:creationId xmlns:p14="http://schemas.microsoft.com/office/powerpoint/2010/main" val="4253803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Establishing a Baseline</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8</a:t>
            </a:fld>
            <a:endParaRPr lang="en-US" b="1" dirty="0"/>
          </a:p>
        </p:txBody>
      </p:sp>
      <p:sp>
        <p:nvSpPr>
          <p:cNvPr id="10" name="Content Placeholder 1">
            <a:extLst>
              <a:ext uri="{FF2B5EF4-FFF2-40B4-BE49-F238E27FC236}">
                <a16:creationId xmlns:a16="http://schemas.microsoft.com/office/drawing/2014/main" id="{7EC455FB-D98C-7758-5147-60AEF86F8084}"/>
              </a:ext>
            </a:extLst>
          </p:cNvPr>
          <p:cNvSpPr txBox="1">
            <a:spLocks/>
          </p:cNvSpPr>
          <p:nvPr/>
        </p:nvSpPr>
        <p:spPr>
          <a:xfrm>
            <a:off x="1097280" y="2108201"/>
            <a:ext cx="100584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 baseline was established based on the mean of the training dataset. </a:t>
            </a:r>
          </a:p>
          <a:p>
            <a:r>
              <a:rPr lang="en-US" dirty="0"/>
              <a:t>Since the y values were scaled before, it was necessary to un-scale them to get interpretable values. </a:t>
            </a:r>
          </a:p>
          <a:p>
            <a:r>
              <a:rPr lang="en-US" dirty="0"/>
              <a:t>Root mean squared error was chosen as a metric to gauge the model. </a:t>
            </a:r>
          </a:p>
        </p:txBody>
      </p:sp>
      <p:sp>
        <p:nvSpPr>
          <p:cNvPr id="11" name="TextBox 10">
            <a:extLst>
              <a:ext uri="{FF2B5EF4-FFF2-40B4-BE49-F238E27FC236}">
                <a16:creationId xmlns:a16="http://schemas.microsoft.com/office/drawing/2014/main" id="{74AC02D9-546E-94C7-E1F1-0D4F59426732}"/>
              </a:ext>
            </a:extLst>
          </p:cNvPr>
          <p:cNvSpPr txBox="1"/>
          <p:nvPr/>
        </p:nvSpPr>
        <p:spPr>
          <a:xfrm>
            <a:off x="7434943" y="2318657"/>
            <a:ext cx="184731" cy="369332"/>
          </a:xfrm>
          <a:prstGeom prst="rect">
            <a:avLst/>
          </a:prstGeom>
          <a:noFill/>
        </p:spPr>
        <p:txBody>
          <a:bodyPr wrap="none" rtlCol="0">
            <a:spAutoFit/>
          </a:bodyPr>
          <a:lstStyle/>
          <a:p>
            <a:endParaRPr lang="en-US" dirty="0"/>
          </a:p>
        </p:txBody>
      </p:sp>
      <p:pic>
        <p:nvPicPr>
          <p:cNvPr id="7" name="Picture 6" descr="A computer code with text&#10;&#10;Description automatically generated with medium confidence">
            <a:extLst>
              <a:ext uri="{FF2B5EF4-FFF2-40B4-BE49-F238E27FC236}">
                <a16:creationId xmlns:a16="http://schemas.microsoft.com/office/drawing/2014/main" id="{794328F4-B47F-D366-17E5-B14C61DA0D25}"/>
              </a:ext>
            </a:extLst>
          </p:cNvPr>
          <p:cNvPicPr>
            <a:picLocks noChangeAspect="1"/>
          </p:cNvPicPr>
          <p:nvPr/>
        </p:nvPicPr>
        <p:blipFill>
          <a:blip r:embed="rId2"/>
          <a:stretch>
            <a:fillRect/>
          </a:stretch>
        </p:blipFill>
        <p:spPr>
          <a:xfrm>
            <a:off x="1097280" y="3955841"/>
            <a:ext cx="6612164" cy="2335868"/>
          </a:xfrm>
          <a:prstGeom prst="rect">
            <a:avLst/>
          </a:prstGeom>
        </p:spPr>
      </p:pic>
    </p:spTree>
    <p:extLst>
      <p:ext uri="{BB962C8B-B14F-4D97-AF65-F5344CB8AC3E}">
        <p14:creationId xmlns:p14="http://schemas.microsoft.com/office/powerpoint/2010/main" val="3237487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p:txBody>
          <a:bodyPr/>
          <a:lstStyle/>
          <a:p>
            <a:r>
              <a:rPr lang="en-US" dirty="0"/>
              <a:t>The backend was cleared to make sure the previous runs will not affect the model. </a:t>
            </a:r>
          </a:p>
          <a:p>
            <a:r>
              <a:rPr lang="en-US" dirty="0"/>
              <a:t>The initial model contains an input layer, an output layer, and three layers in between. </a:t>
            </a:r>
          </a:p>
          <a:p>
            <a:r>
              <a:rPr lang="en-US" dirty="0"/>
              <a:t>The layers in between have 30,20,10 neurons respectively, with </a:t>
            </a:r>
            <a:r>
              <a:rPr lang="en-US" dirty="0" err="1"/>
              <a:t>Relu</a:t>
            </a:r>
            <a:r>
              <a:rPr lang="en-US" dirty="0"/>
              <a:t> as the activation function</a:t>
            </a:r>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lang="en-US" dirty="0"/>
              <a:t>Building the Neural Network</a:t>
            </a:r>
          </a:p>
        </p:txBody>
      </p:sp>
      <p:sp>
        <p:nvSpPr>
          <p:cNvPr id="4" name="Slide Number Placeholder 3">
            <a:extLst>
              <a:ext uri="{FF2B5EF4-FFF2-40B4-BE49-F238E27FC236}">
                <a16:creationId xmlns:a16="http://schemas.microsoft.com/office/drawing/2014/main" id="{C2AFB9CC-4E4C-4D6C-858D-0A7568A1BAF0}"/>
              </a:ext>
            </a:extLst>
          </p:cNvPr>
          <p:cNvSpPr>
            <a:spLocks noGrp="1"/>
          </p:cNvSpPr>
          <p:nvPr>
            <p:ph type="sldNum" sz="quarter" idx="10"/>
          </p:nvPr>
        </p:nvSpPr>
        <p:spPr/>
        <p:txBody>
          <a:bodyPr/>
          <a:lstStyle/>
          <a:p>
            <a:fld id="{3A98EE3D-8CD1-4C3F-BD1C-C98C9596463C}" type="slidenum">
              <a:rPr lang="en-US" smtClean="0"/>
              <a:pPr/>
              <a:t>9</a:t>
            </a:fld>
            <a:endParaRPr lang="en-US" b="1" dirty="0"/>
          </a:p>
        </p:txBody>
      </p:sp>
      <p:pic>
        <p:nvPicPr>
          <p:cNvPr id="6" name="Picture 5" descr="A computer code with red and green text&#10;&#10;Description automatically generated">
            <a:extLst>
              <a:ext uri="{FF2B5EF4-FFF2-40B4-BE49-F238E27FC236}">
                <a16:creationId xmlns:a16="http://schemas.microsoft.com/office/drawing/2014/main" id="{E6B204B1-5B5B-F492-634D-4E904694F270}"/>
              </a:ext>
            </a:extLst>
          </p:cNvPr>
          <p:cNvPicPr>
            <a:picLocks noChangeAspect="1"/>
          </p:cNvPicPr>
          <p:nvPr/>
        </p:nvPicPr>
        <p:blipFill rotWithShape="1">
          <a:blip r:embed="rId2"/>
          <a:srcRect t="10656" r="12652"/>
          <a:stretch/>
        </p:blipFill>
        <p:spPr>
          <a:xfrm>
            <a:off x="1201057" y="3995057"/>
            <a:ext cx="6789057" cy="1445142"/>
          </a:xfrm>
          <a:prstGeom prst="rect">
            <a:avLst/>
          </a:prstGeom>
        </p:spPr>
      </p:pic>
    </p:spTree>
    <p:extLst>
      <p:ext uri="{BB962C8B-B14F-4D97-AF65-F5344CB8AC3E}">
        <p14:creationId xmlns:p14="http://schemas.microsoft.com/office/powerpoint/2010/main" val="2496191631"/>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1984</TotalTime>
  <Words>4300</Words>
  <Application>Microsoft Macintosh PowerPoint</Application>
  <PresentationFormat>Widescreen</PresentationFormat>
  <Paragraphs>385</Paragraphs>
  <Slides>66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-apple-system</vt:lpstr>
      <vt:lpstr>Arial</vt:lpstr>
      <vt:lpstr>Calibri</vt:lpstr>
      <vt:lpstr>Goudy Old Style</vt:lpstr>
      <vt:lpstr>Speak Pro</vt:lpstr>
      <vt:lpstr>RetrospectVTI</vt:lpstr>
      <vt:lpstr>Neural Networks Assignment</vt:lpstr>
      <vt:lpstr>Analysis of Data</vt:lpstr>
      <vt:lpstr>Histogram of Number of Trips</vt:lpstr>
      <vt:lpstr>Preprocessing – Train Test Split </vt:lpstr>
      <vt:lpstr>Preprocessing – Data Pipeline</vt:lpstr>
      <vt:lpstr>Preprocessing – Data Pipeline</vt:lpstr>
      <vt:lpstr>Preprocessing – Scaling Y values </vt:lpstr>
      <vt:lpstr>Establishing a Baseline</vt:lpstr>
      <vt:lpstr>Building the Neural Network</vt:lpstr>
      <vt:lpstr>Building the Neural Network</vt:lpstr>
      <vt:lpstr>Building the Neural Network</vt:lpstr>
      <vt:lpstr>Building the Neural Network – Evaluating Initial Performance </vt:lpstr>
      <vt:lpstr>Building the Neural Network – Evaluating Initial Performance </vt:lpstr>
      <vt:lpstr>Building the Neural Network – Evaluating Initial Performance </vt:lpstr>
      <vt:lpstr>Building the Neural Network – Evaluating Initial Performance </vt:lpstr>
      <vt:lpstr>Building the Neural Network – Evaluating Initial Performance </vt:lpstr>
      <vt:lpstr>Building the Neural Network – Evaluating Initial Performance </vt:lpstr>
      <vt:lpstr>Tuning the Neural Network</vt:lpstr>
      <vt:lpstr>Tuning the Neural Network</vt:lpstr>
      <vt:lpstr>Tuning the Neural Network</vt:lpstr>
      <vt:lpstr>Tuning the Neural Network</vt:lpstr>
      <vt:lpstr>Tuning the Neural Network – The Best Model</vt:lpstr>
      <vt:lpstr>Tuning the Neural Network – The Best Model</vt:lpstr>
      <vt:lpstr>Tuning the Neural Network – The Best Model</vt:lpstr>
      <vt:lpstr>Tuning the Neural Network – The Best Model</vt:lpstr>
      <vt:lpstr>Learning Curve – The Original Model</vt:lpstr>
      <vt:lpstr>Learning Curve – Tuned Model</vt:lpstr>
      <vt:lpstr>Evaluating the Best Model</vt:lpstr>
      <vt:lpstr>Evaluating the Best Model</vt:lpstr>
      <vt:lpstr>Predicting the Number of Trips </vt:lpstr>
      <vt:lpstr>Predicting the Number of Trips – Original and Tuned Model</vt:lpstr>
      <vt:lpstr>Predicting the Number of Trips – Original and Tuned Model</vt:lpstr>
      <vt:lpstr>Predicting the Number of Trips – Relu and Tuned Model</vt:lpstr>
      <vt:lpstr>Analysis of Data – Classification </vt:lpstr>
      <vt:lpstr>Analysis of Data – Classification </vt:lpstr>
      <vt:lpstr>Classification Preprocessing</vt:lpstr>
      <vt:lpstr>Classification Preprocessing – Train Test Split</vt:lpstr>
      <vt:lpstr>Classification Preprocessing – Pipeline</vt:lpstr>
      <vt:lpstr>Classification Preprocessing – Pipeline</vt:lpstr>
      <vt:lpstr>Classification – Establishing a Baseline</vt:lpstr>
      <vt:lpstr>Building the Classification Neural Network</vt:lpstr>
      <vt:lpstr>Building the Classification Neural Network</vt:lpstr>
      <vt:lpstr>Building the Classification Neural Network</vt:lpstr>
      <vt:lpstr>Building the Classification Neural Network</vt:lpstr>
      <vt:lpstr>Building the Classification Neural Network – Evaluating Initial Performance </vt:lpstr>
      <vt:lpstr>Building the Classification Neural Network – Evaluating Initial Performance </vt:lpstr>
      <vt:lpstr>Building the Classification Neural Network – Evaluating Initial Performance </vt:lpstr>
      <vt:lpstr>Building the Classification Neural Network – Evaluating Initial Performance </vt:lpstr>
      <vt:lpstr>Building the Classification Neural Network – Evaluating Initial Performance </vt:lpstr>
      <vt:lpstr>Building the Classification Neural Network – Evaluating Initial Performance on Oversampled Data </vt:lpstr>
      <vt:lpstr>Building the Classification Neural Network – Evaluating Initial Performance on Oversampled Data </vt:lpstr>
      <vt:lpstr>Building the Classification Neural Network – Evaluating Initial Performance on Oversampled Data </vt:lpstr>
      <vt:lpstr>Tuning the Classification Neural Network</vt:lpstr>
      <vt:lpstr>Tuning the Classification Neural Network</vt:lpstr>
      <vt:lpstr>Tuning the Classification Neural Network</vt:lpstr>
      <vt:lpstr>Tuning the Classification Neural Network</vt:lpstr>
      <vt:lpstr>Tuning the Classification Neural Network</vt:lpstr>
      <vt:lpstr>The Optimal Classification Neural Network</vt:lpstr>
      <vt:lpstr>The Optimal Classification Neural Network</vt:lpstr>
      <vt:lpstr>Predicting Classes on the Prediction Dataset</vt:lpstr>
      <vt:lpstr>Predicting Classes on the Prediction Dataset Using Oversampled Training Data </vt:lpstr>
      <vt:lpstr>Predicting Classes on the Prediction Dataset Using the Original Untuned Model</vt:lpstr>
      <vt:lpstr>Insights</vt:lpstr>
      <vt:lpstr>Insights Continued </vt:lpstr>
      <vt:lpstr>Insights Continued </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Prepare for Applied Machine Learning with Python</dc:title>
  <dc:creator>Sue Metzger</dc:creator>
  <cp:lastModifiedBy>Shawn Shakibajahromi</cp:lastModifiedBy>
  <cp:revision>82</cp:revision>
  <dcterms:created xsi:type="dcterms:W3CDTF">2020-12-03T15:33:52Z</dcterms:created>
  <dcterms:modified xsi:type="dcterms:W3CDTF">2025-04-14T02:11:09Z</dcterms:modified>
</cp:coreProperties>
</file>